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8" r:id="rId2"/>
    <p:sldId id="661" r:id="rId3"/>
    <p:sldId id="265" r:id="rId4"/>
    <p:sldId id="275" r:id="rId5"/>
    <p:sldId id="662" r:id="rId6"/>
    <p:sldId id="664" r:id="rId7"/>
    <p:sldId id="665" r:id="rId8"/>
    <p:sldId id="666" r:id="rId9"/>
    <p:sldId id="663" r:id="rId10"/>
    <p:sldId id="659" r:id="rId11"/>
    <p:sldId id="668" r:id="rId12"/>
    <p:sldId id="266" r:id="rId13"/>
    <p:sldId id="282" r:id="rId14"/>
    <p:sldId id="660" r:id="rId15"/>
    <p:sldId id="269" r:id="rId16"/>
    <p:sldId id="281" r:id="rId17"/>
    <p:sldId id="280" r:id="rId18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5"/>
    <p:restoredTop sz="94670"/>
  </p:normalViewPr>
  <p:slideViewPr>
    <p:cSldViewPr snapToGrid="0">
      <p:cViewPr varScale="1">
        <p:scale>
          <a:sx n="102" d="100"/>
          <a:sy n="102" d="100"/>
        </p:scale>
        <p:origin x="80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95B68-6951-FC49-B4AF-0FD1D3A1B0EC}" type="datetimeFigureOut">
              <a:rPr lang="en-GB" smtClean="0"/>
              <a:t>27/03/2026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98831-DF01-3847-8238-CD9389BAA1D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161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98831-DF01-3847-8238-CD9389BAA1DF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7981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98831-DF01-3847-8238-CD9389BAA1DF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3871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98831-DF01-3847-8238-CD9389BAA1DF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1752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98831-DF01-3847-8238-CD9389BAA1DF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8237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Asiakkaat kuvaavat yrityskummeja kokeneiksi, empaattisiksi ja aidosti sitoutuneiksi – henkilöiksi, jotka tuovat yrittäjyyden arkeen selkeyttä, rohkaisua ja käytännönläheisiä oivalluksia. </a:t>
            </a:r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98831-DF01-3847-8238-CD9389BAA1DF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3345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91326F-F8F8-9992-AB68-DDE560406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CCDE1E98-667F-D385-4E28-EBE926B4F5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FB34535C-2026-AD79-545F-66F9B18A8D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C8D1ED9-1E46-7568-C463-63BFDFE44A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98831-DF01-3847-8238-CD9389BAA1DF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6448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98831-DF01-3847-8238-CD9389BAA1DF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9127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 kuva vaale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30C47-2FED-8BA3-8DF5-510D457F9A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4594" y="2494732"/>
            <a:ext cx="7227088" cy="2387600"/>
          </a:xfrm>
        </p:spPr>
        <p:txBody>
          <a:bodyPr anchor="b">
            <a:noAutofit/>
          </a:bodyPr>
          <a:lstStyle>
            <a:lvl1pPr algn="l">
              <a:defRPr sz="6000" b="1" i="0">
                <a:solidFill>
                  <a:schemeClr val="bg2"/>
                </a:solidFill>
                <a:latin typeface="Geologica ExtraBold" pitchFamily="2" charset="0"/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lorem ipsum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A3D244-088D-03C2-2CFA-4DDAE1FBE0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595" y="5344512"/>
            <a:ext cx="7227087" cy="630620"/>
          </a:xfrm>
        </p:spPr>
        <p:txBody>
          <a:bodyPr>
            <a:no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Geologica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Ingressi</a:t>
            </a:r>
            <a:r>
              <a:rPr lang="en-US" dirty="0"/>
              <a:t> /</a:t>
            </a:r>
            <a:r>
              <a:rPr lang="en-US" dirty="0" err="1"/>
              <a:t>esittäjän</a:t>
            </a:r>
            <a:r>
              <a:rPr lang="en-US" dirty="0"/>
              <a:t> </a:t>
            </a:r>
            <a:r>
              <a:rPr lang="en-US" dirty="0" err="1"/>
              <a:t>nimi</a:t>
            </a:r>
            <a:r>
              <a:rPr lang="en-US" dirty="0"/>
              <a:t> ja </a:t>
            </a:r>
            <a:r>
              <a:rPr lang="en-US" dirty="0" err="1"/>
              <a:t>päivämäärä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F3F541-F709-032F-8165-3B173E9AAD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049" y="535798"/>
            <a:ext cx="3644291" cy="1143306"/>
          </a:xfrm>
          <a:prstGeom prst="rect">
            <a:avLst/>
          </a:prstGeom>
        </p:spPr>
      </p:pic>
      <p:sp>
        <p:nvSpPr>
          <p:cNvPr id="12" name="Picture 9">
            <a:extLst>
              <a:ext uri="{FF2B5EF4-FFF2-40B4-BE49-F238E27FC236}">
                <a16:creationId xmlns:a16="http://schemas.microsoft.com/office/drawing/2014/main" id="{8BFB54D9-1443-4C21-2352-F3CC868A44E4}"/>
              </a:ext>
            </a:extLst>
          </p:cNvPr>
          <p:cNvSpPr/>
          <p:nvPr/>
        </p:nvSpPr>
        <p:spPr>
          <a:xfrm rot="5400000">
            <a:off x="6449332" y="-1087280"/>
            <a:ext cx="7574152" cy="7225293"/>
          </a:xfrm>
          <a:custGeom>
            <a:avLst/>
            <a:gdLst>
              <a:gd name="connsiteX0" fmla="*/ 3730881 w 7574152"/>
              <a:gd name="connsiteY0" fmla="*/ 7225294 h 7225293"/>
              <a:gd name="connsiteX1" fmla="*/ 2858001 w 7574152"/>
              <a:gd name="connsiteY1" fmla="*/ 7051686 h 7225293"/>
              <a:gd name="connsiteX2" fmla="*/ 2141594 w 7574152"/>
              <a:gd name="connsiteY2" fmla="*/ 6577998 h 7225293"/>
              <a:gd name="connsiteX3" fmla="*/ 1821247 w 7574152"/>
              <a:gd name="connsiteY3" fmla="*/ 6187466 h 7225293"/>
              <a:gd name="connsiteX4" fmla="*/ 1143874 w 7574152"/>
              <a:gd name="connsiteY4" fmla="*/ 5784252 h 7225293"/>
              <a:gd name="connsiteX5" fmla="*/ 759255 w 7574152"/>
              <a:gd name="connsiteY5" fmla="*/ 5690210 h 7225293"/>
              <a:gd name="connsiteX6" fmla="*/ 364205 w 7574152"/>
              <a:gd name="connsiteY6" fmla="*/ 5423796 h 7225293"/>
              <a:gd name="connsiteX7" fmla="*/ 97921 w 7574152"/>
              <a:gd name="connsiteY7" fmla="*/ 5028550 h 7225293"/>
              <a:gd name="connsiteX8" fmla="*/ 0 w 7574152"/>
              <a:gd name="connsiteY8" fmla="*/ 4544201 h 7225293"/>
              <a:gd name="connsiteX9" fmla="*/ 97921 w 7574152"/>
              <a:gd name="connsiteY9" fmla="*/ 4059851 h 7225293"/>
              <a:gd name="connsiteX10" fmla="*/ 364205 w 7574152"/>
              <a:gd name="connsiteY10" fmla="*/ 3664605 h 7225293"/>
              <a:gd name="connsiteX11" fmla="*/ 759255 w 7574152"/>
              <a:gd name="connsiteY11" fmla="*/ 3398191 h 7225293"/>
              <a:gd name="connsiteX12" fmla="*/ 1243365 w 7574152"/>
              <a:gd name="connsiteY12" fmla="*/ 3300221 h 7225293"/>
              <a:gd name="connsiteX13" fmla="*/ 1257947 w 7574152"/>
              <a:gd name="connsiteY13" fmla="*/ 3300221 h 7225293"/>
              <a:gd name="connsiteX14" fmla="*/ 1267593 w 7574152"/>
              <a:gd name="connsiteY14" fmla="*/ 3300221 h 7225293"/>
              <a:gd name="connsiteX15" fmla="*/ 1962913 w 7574152"/>
              <a:gd name="connsiteY15" fmla="*/ 2965688 h 7225293"/>
              <a:gd name="connsiteX16" fmla="*/ 2133855 w 7574152"/>
              <a:gd name="connsiteY16" fmla="*/ 2204038 h 7225293"/>
              <a:gd name="connsiteX17" fmla="*/ 2085623 w 7574152"/>
              <a:gd name="connsiteY17" fmla="*/ 1791173 h 7225293"/>
              <a:gd name="connsiteX18" fmla="*/ 2226504 w 7574152"/>
              <a:gd name="connsiteY18" fmla="*/ 1093827 h 7225293"/>
              <a:gd name="connsiteX19" fmla="*/ 2610001 w 7574152"/>
              <a:gd name="connsiteY19" fmla="*/ 524637 h 7225293"/>
              <a:gd name="connsiteX20" fmla="*/ 3178910 w 7574152"/>
              <a:gd name="connsiteY20" fmla="*/ 140951 h 7225293"/>
              <a:gd name="connsiteX21" fmla="*/ 3875912 w 7574152"/>
              <a:gd name="connsiteY21" fmla="*/ 0 h 7225293"/>
              <a:gd name="connsiteX22" fmla="*/ 4572915 w 7574152"/>
              <a:gd name="connsiteY22" fmla="*/ 140951 h 7225293"/>
              <a:gd name="connsiteX23" fmla="*/ 5141823 w 7574152"/>
              <a:gd name="connsiteY23" fmla="*/ 524637 h 7225293"/>
              <a:gd name="connsiteX24" fmla="*/ 5470471 w 7574152"/>
              <a:gd name="connsiteY24" fmla="*/ 975994 h 7225293"/>
              <a:gd name="connsiteX25" fmla="*/ 6194281 w 7574152"/>
              <a:gd name="connsiteY25" fmla="*/ 1459109 h 7225293"/>
              <a:gd name="connsiteX26" fmla="*/ 6658650 w 7574152"/>
              <a:gd name="connsiteY26" fmla="*/ 1572565 h 7225293"/>
              <a:gd name="connsiteX27" fmla="*/ 7135021 w 7574152"/>
              <a:gd name="connsiteY27" fmla="*/ 1893744 h 7225293"/>
              <a:gd name="connsiteX28" fmla="*/ 7456153 w 7574152"/>
              <a:gd name="connsiteY28" fmla="*/ 2370351 h 7225293"/>
              <a:gd name="connsiteX29" fmla="*/ 7574153 w 7574152"/>
              <a:gd name="connsiteY29" fmla="*/ 2954241 h 7225293"/>
              <a:gd name="connsiteX30" fmla="*/ 7456153 w 7574152"/>
              <a:gd name="connsiteY30" fmla="*/ 3538132 h 7225293"/>
              <a:gd name="connsiteX31" fmla="*/ 7135021 w 7574152"/>
              <a:gd name="connsiteY31" fmla="*/ 4014738 h 7225293"/>
              <a:gd name="connsiteX32" fmla="*/ 6658650 w 7574152"/>
              <a:gd name="connsiteY32" fmla="*/ 4336029 h 7225293"/>
              <a:gd name="connsiteX33" fmla="*/ 6583611 w 7574152"/>
              <a:gd name="connsiteY33" fmla="*/ 4365431 h 7225293"/>
              <a:gd name="connsiteX34" fmla="*/ 5999111 w 7574152"/>
              <a:gd name="connsiteY34" fmla="*/ 5132580 h 7225293"/>
              <a:gd name="connsiteX35" fmla="*/ 5827384 w 7574152"/>
              <a:gd name="connsiteY35" fmla="*/ 5834977 h 7225293"/>
              <a:gd name="connsiteX36" fmla="*/ 5339909 w 7574152"/>
              <a:gd name="connsiteY36" fmla="*/ 6558471 h 7225293"/>
              <a:gd name="connsiteX37" fmla="*/ 4616772 w 7574152"/>
              <a:gd name="connsiteY37" fmla="*/ 7046188 h 7225293"/>
              <a:gd name="connsiteX38" fmla="*/ 3730881 w 7574152"/>
              <a:gd name="connsiteY38" fmla="*/ 7225294 h 722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7574152" h="7225293">
                <a:moveTo>
                  <a:pt x="3730881" y="7225294"/>
                </a:moveTo>
                <a:cubicBezTo>
                  <a:pt x="3428704" y="7225294"/>
                  <a:pt x="3135053" y="7166826"/>
                  <a:pt x="2858001" y="7051686"/>
                </a:cubicBezTo>
                <a:cubicBezTo>
                  <a:pt x="2590597" y="6940475"/>
                  <a:pt x="2349551" y="6781120"/>
                  <a:pt x="2141594" y="6577998"/>
                </a:cubicBezTo>
                <a:cubicBezTo>
                  <a:pt x="2020118" y="6459380"/>
                  <a:pt x="1912326" y="6327968"/>
                  <a:pt x="1821247" y="6187466"/>
                </a:cubicBezTo>
                <a:cubicBezTo>
                  <a:pt x="1670495" y="5954942"/>
                  <a:pt x="1420140" y="5805911"/>
                  <a:pt x="1143874" y="5784252"/>
                </a:cubicBezTo>
                <a:cubicBezTo>
                  <a:pt x="1011629" y="5773928"/>
                  <a:pt x="882301" y="5742282"/>
                  <a:pt x="759255" y="5690210"/>
                </a:cubicBezTo>
                <a:cubicBezTo>
                  <a:pt x="611083" y="5627478"/>
                  <a:pt x="478166" y="5537926"/>
                  <a:pt x="364205" y="5423796"/>
                </a:cubicBezTo>
                <a:cubicBezTo>
                  <a:pt x="250131" y="5309666"/>
                  <a:pt x="160510" y="5176683"/>
                  <a:pt x="97921" y="5028550"/>
                </a:cubicBezTo>
                <a:cubicBezTo>
                  <a:pt x="32977" y="4874919"/>
                  <a:pt x="0" y="4711973"/>
                  <a:pt x="0" y="4544201"/>
                </a:cubicBezTo>
                <a:cubicBezTo>
                  <a:pt x="0" y="4376429"/>
                  <a:pt x="32977" y="4213483"/>
                  <a:pt x="97921" y="4059851"/>
                </a:cubicBezTo>
                <a:cubicBezTo>
                  <a:pt x="160622" y="3911606"/>
                  <a:pt x="250131" y="3778623"/>
                  <a:pt x="364205" y="3664605"/>
                </a:cubicBezTo>
                <a:cubicBezTo>
                  <a:pt x="478278" y="3550476"/>
                  <a:pt x="611195" y="3460811"/>
                  <a:pt x="759255" y="3398191"/>
                </a:cubicBezTo>
                <a:cubicBezTo>
                  <a:pt x="912811" y="3333214"/>
                  <a:pt x="1075676" y="3300221"/>
                  <a:pt x="1243365" y="3300221"/>
                </a:cubicBezTo>
                <a:cubicBezTo>
                  <a:pt x="1248301" y="3300221"/>
                  <a:pt x="1253124" y="3300221"/>
                  <a:pt x="1257947" y="3300221"/>
                </a:cubicBezTo>
                <a:cubicBezTo>
                  <a:pt x="1261088" y="3300221"/>
                  <a:pt x="1264340" y="3300221"/>
                  <a:pt x="1267593" y="3300221"/>
                </a:cubicBezTo>
                <a:cubicBezTo>
                  <a:pt x="1537914" y="3300221"/>
                  <a:pt x="1793878" y="3177226"/>
                  <a:pt x="1962913" y="2965688"/>
                </a:cubicBezTo>
                <a:cubicBezTo>
                  <a:pt x="2133967" y="2751681"/>
                  <a:pt x="2197005" y="2470677"/>
                  <a:pt x="2133855" y="2204038"/>
                </a:cubicBezTo>
                <a:cubicBezTo>
                  <a:pt x="2101775" y="2068923"/>
                  <a:pt x="2085623" y="1929992"/>
                  <a:pt x="2085623" y="1791173"/>
                </a:cubicBezTo>
                <a:cubicBezTo>
                  <a:pt x="2085623" y="1549560"/>
                  <a:pt x="2133070" y="1314904"/>
                  <a:pt x="2226504" y="1093827"/>
                </a:cubicBezTo>
                <a:cubicBezTo>
                  <a:pt x="2316686" y="880493"/>
                  <a:pt x="2445678" y="688930"/>
                  <a:pt x="2610001" y="524637"/>
                </a:cubicBezTo>
                <a:cubicBezTo>
                  <a:pt x="2774325" y="360232"/>
                  <a:pt x="2965681" y="231177"/>
                  <a:pt x="3178910" y="140951"/>
                </a:cubicBezTo>
                <a:cubicBezTo>
                  <a:pt x="3399878" y="47470"/>
                  <a:pt x="3634418" y="0"/>
                  <a:pt x="3875912" y="0"/>
                </a:cubicBezTo>
                <a:cubicBezTo>
                  <a:pt x="4117406" y="0"/>
                  <a:pt x="4351947" y="47470"/>
                  <a:pt x="4572915" y="140951"/>
                </a:cubicBezTo>
                <a:cubicBezTo>
                  <a:pt x="4786143" y="231177"/>
                  <a:pt x="4977611" y="360232"/>
                  <a:pt x="5141823" y="524637"/>
                </a:cubicBezTo>
                <a:cubicBezTo>
                  <a:pt x="5275189" y="658069"/>
                  <a:pt x="5385673" y="809905"/>
                  <a:pt x="5470471" y="975994"/>
                </a:cubicBezTo>
                <a:cubicBezTo>
                  <a:pt x="5611239" y="1252060"/>
                  <a:pt x="5885375" y="1434981"/>
                  <a:pt x="6194281" y="1459109"/>
                </a:cubicBezTo>
                <a:cubicBezTo>
                  <a:pt x="6354006" y="1471566"/>
                  <a:pt x="6510254" y="1509721"/>
                  <a:pt x="6658650" y="1572565"/>
                </a:cubicBezTo>
                <a:cubicBezTo>
                  <a:pt x="6837219" y="1648091"/>
                  <a:pt x="6997505" y="1756160"/>
                  <a:pt x="7135021" y="1893744"/>
                </a:cubicBezTo>
                <a:cubicBezTo>
                  <a:pt x="7272537" y="2031328"/>
                  <a:pt x="7380553" y="2191693"/>
                  <a:pt x="7456153" y="2370351"/>
                </a:cubicBezTo>
                <a:cubicBezTo>
                  <a:pt x="7534445" y="2555517"/>
                  <a:pt x="7574153" y="2752017"/>
                  <a:pt x="7574153" y="2954241"/>
                </a:cubicBezTo>
                <a:cubicBezTo>
                  <a:pt x="7574153" y="3156465"/>
                  <a:pt x="7534445" y="3352965"/>
                  <a:pt x="7456153" y="3538132"/>
                </a:cubicBezTo>
                <a:cubicBezTo>
                  <a:pt x="7380666" y="3716789"/>
                  <a:pt x="7272649" y="3877154"/>
                  <a:pt x="7135021" y="4014738"/>
                </a:cubicBezTo>
                <a:cubicBezTo>
                  <a:pt x="6997505" y="4152322"/>
                  <a:pt x="6837219" y="4260392"/>
                  <a:pt x="6658650" y="4336029"/>
                </a:cubicBezTo>
                <a:cubicBezTo>
                  <a:pt x="6633973" y="4346466"/>
                  <a:pt x="6608736" y="4356341"/>
                  <a:pt x="6583611" y="4365431"/>
                </a:cubicBezTo>
                <a:cubicBezTo>
                  <a:pt x="6255187" y="4484274"/>
                  <a:pt x="6026704" y="4784355"/>
                  <a:pt x="5999111" y="5132580"/>
                </a:cubicBezTo>
                <a:cubicBezTo>
                  <a:pt x="5979931" y="5374418"/>
                  <a:pt x="5922165" y="5610645"/>
                  <a:pt x="5827384" y="5834977"/>
                </a:cubicBezTo>
                <a:cubicBezTo>
                  <a:pt x="5712750" y="6106105"/>
                  <a:pt x="5548763" y="6349514"/>
                  <a:pt x="5339909" y="6558471"/>
                </a:cubicBezTo>
                <a:cubicBezTo>
                  <a:pt x="5131055" y="6767428"/>
                  <a:pt x="4887766" y="6931497"/>
                  <a:pt x="4616772" y="7046188"/>
                </a:cubicBezTo>
                <a:cubicBezTo>
                  <a:pt x="4335907" y="7165030"/>
                  <a:pt x="4037880" y="7225294"/>
                  <a:pt x="3730881" y="7225294"/>
                </a:cubicBezTo>
                <a:close/>
              </a:path>
            </a:pathLst>
          </a:custGeom>
          <a:blipFill dpi="0"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409"/>
            </a:stretch>
          </a:blipFill>
          <a:ln w="11204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426B208-33CA-486C-416D-E30EB220B49D}"/>
              </a:ext>
            </a:extLst>
          </p:cNvPr>
          <p:cNvSpPr/>
          <p:nvPr userDrawn="1"/>
        </p:nvSpPr>
        <p:spPr>
          <a:xfrm>
            <a:off x="8196644" y="5175710"/>
            <a:ext cx="780562" cy="78056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536F1-669F-730B-5AEB-91BFC384EF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4049" y="62244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000" b="0" i="0">
                <a:solidFill>
                  <a:schemeClr val="bg1"/>
                </a:solidFill>
                <a:latin typeface="Geologica ExtraLight" pitchFamily="2" charset="0"/>
              </a:defRPr>
            </a:lvl1pPr>
          </a:lstStyle>
          <a:p>
            <a:fld id="{A45AA33C-8F0B-3B45-B67C-6E89E83E2AE4}" type="datetime1">
              <a:rPr lang="fi-FI" smtClean="0"/>
              <a:pPr/>
              <a:t>27.3.2026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5042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dia vas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54A1E-09B9-27B8-E1E5-39722233F4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360" y="451008"/>
            <a:ext cx="6479162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CCD3B-B4CA-87A1-F3C2-EEF18AD71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674971"/>
            <a:ext cx="6479162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EBDA109-A696-8E80-20F4-CE3E893F619C}"/>
              </a:ext>
            </a:extLst>
          </p:cNvPr>
          <p:cNvSpPr/>
          <p:nvPr userDrawn="1"/>
        </p:nvSpPr>
        <p:spPr>
          <a:xfrm>
            <a:off x="7282244" y="3349901"/>
            <a:ext cx="780562" cy="78056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Graphic 9">
            <a:extLst>
              <a:ext uri="{FF2B5EF4-FFF2-40B4-BE49-F238E27FC236}">
                <a16:creationId xmlns:a16="http://schemas.microsoft.com/office/drawing/2014/main" id="{E0240020-2581-00D9-91D0-D81855705B9A}"/>
              </a:ext>
            </a:extLst>
          </p:cNvPr>
          <p:cNvSpPr/>
          <p:nvPr/>
        </p:nvSpPr>
        <p:spPr>
          <a:xfrm rot="7200000">
            <a:off x="6618586" y="-53162"/>
            <a:ext cx="5840554" cy="5840076"/>
          </a:xfrm>
          <a:custGeom>
            <a:avLst/>
            <a:gdLst>
              <a:gd name="connsiteX0" fmla="*/ 2028530 w 5840554"/>
              <a:gd name="connsiteY0" fmla="*/ 5838196 h 5840076"/>
              <a:gd name="connsiteX1" fmla="*/ 1762785 w 5840554"/>
              <a:gd name="connsiteY1" fmla="*/ 5831821 h 5840076"/>
              <a:gd name="connsiteX2" fmla="*/ 1024543 w 5840554"/>
              <a:gd name="connsiteY2" fmla="*/ 5610510 h 5840076"/>
              <a:gd name="connsiteX3" fmla="*/ 448526 w 5840554"/>
              <a:gd name="connsiteY3" fmla="*/ 5139916 h 5840076"/>
              <a:gd name="connsiteX4" fmla="*/ 91060 w 5840554"/>
              <a:gd name="connsiteY4" fmla="*/ 4487590 h 5840076"/>
              <a:gd name="connsiteX5" fmla="*/ 8378 w 5840554"/>
              <a:gd name="connsiteY5" fmla="*/ 3721375 h 5840076"/>
              <a:gd name="connsiteX6" fmla="*/ 182020 w 5840554"/>
              <a:gd name="connsiteY6" fmla="*/ 3078279 h 5840076"/>
              <a:gd name="connsiteX7" fmla="*/ 427498 w 5840554"/>
              <a:gd name="connsiteY7" fmla="*/ 2684182 h 5840076"/>
              <a:gd name="connsiteX8" fmla="*/ 647858 w 5840554"/>
              <a:gd name="connsiteY8" fmla="*/ 1629958 h 5840076"/>
              <a:gd name="connsiteX9" fmla="*/ 608467 w 5840554"/>
              <a:gd name="connsiteY9" fmla="*/ 1172303 h 5840076"/>
              <a:gd name="connsiteX10" fmla="*/ 1006370 w 5840554"/>
              <a:gd name="connsiteY10" fmla="*/ 353376 h 5840076"/>
              <a:gd name="connsiteX11" fmla="*/ 1835382 w 5840554"/>
              <a:gd name="connsiteY11" fmla="*/ 1239 h 5840076"/>
              <a:gd name="connsiteX12" fmla="*/ 2011974 w 5840554"/>
              <a:gd name="connsiteY12" fmla="*/ 5520 h 5840076"/>
              <a:gd name="connsiteX13" fmla="*/ 2503026 w 5840554"/>
              <a:gd name="connsiteY13" fmla="*/ 152712 h 5840076"/>
              <a:gd name="connsiteX14" fmla="*/ 2569343 w 5840554"/>
              <a:gd name="connsiteY14" fmla="*/ 190771 h 5840076"/>
              <a:gd name="connsiteX15" fmla="*/ 3241458 w 5840554"/>
              <a:gd name="connsiteY15" fmla="*/ 364603 h 5840076"/>
              <a:gd name="connsiteX16" fmla="*/ 3647639 w 5840554"/>
              <a:gd name="connsiteY16" fmla="*/ 273453 h 5840076"/>
              <a:gd name="connsiteX17" fmla="*/ 4187501 w 5840554"/>
              <a:gd name="connsiteY17" fmla="*/ 152141 h 5840076"/>
              <a:gd name="connsiteX18" fmla="*/ 4403959 w 5840554"/>
              <a:gd name="connsiteY18" fmla="*/ 157374 h 5840076"/>
              <a:gd name="connsiteX19" fmla="*/ 5005666 w 5840554"/>
              <a:gd name="connsiteY19" fmla="*/ 337677 h 5840076"/>
              <a:gd name="connsiteX20" fmla="*/ 5475120 w 5840554"/>
              <a:gd name="connsiteY20" fmla="*/ 721118 h 5840076"/>
              <a:gd name="connsiteX21" fmla="*/ 5766363 w 5840554"/>
              <a:gd name="connsiteY21" fmla="*/ 1252702 h 5840076"/>
              <a:gd name="connsiteX22" fmla="*/ 5833727 w 5840554"/>
              <a:gd name="connsiteY22" fmla="*/ 1877149 h 5840076"/>
              <a:gd name="connsiteX23" fmla="*/ 5346196 w 5840554"/>
              <a:gd name="connsiteY23" fmla="*/ 2880565 h 5840076"/>
              <a:gd name="connsiteX24" fmla="*/ 4698153 w 5840554"/>
              <a:gd name="connsiteY24" fmla="*/ 3251636 h 5840076"/>
              <a:gd name="connsiteX25" fmla="*/ 3857247 w 5840554"/>
              <a:gd name="connsiteY25" fmla="*/ 4204149 h 5840076"/>
              <a:gd name="connsiteX26" fmla="*/ 3274855 w 5840554"/>
              <a:gd name="connsiteY26" fmla="*/ 5308610 h 5840076"/>
              <a:gd name="connsiteX27" fmla="*/ 2028435 w 5840554"/>
              <a:gd name="connsiteY27" fmla="*/ 5838196 h 5840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840554" h="5840076">
                <a:moveTo>
                  <a:pt x="2028530" y="5838196"/>
                </a:moveTo>
                <a:cubicBezTo>
                  <a:pt x="1940519" y="5842097"/>
                  <a:pt x="1851081" y="5839909"/>
                  <a:pt x="1762785" y="5831821"/>
                </a:cubicBezTo>
                <a:cubicBezTo>
                  <a:pt x="1501989" y="5807844"/>
                  <a:pt x="1253656" y="5733345"/>
                  <a:pt x="1024543" y="5610510"/>
                </a:cubicBezTo>
                <a:cubicBezTo>
                  <a:pt x="803327" y="5491958"/>
                  <a:pt x="609609" y="5333634"/>
                  <a:pt x="448526" y="5139916"/>
                </a:cubicBezTo>
                <a:cubicBezTo>
                  <a:pt x="287443" y="4946197"/>
                  <a:pt x="167272" y="4726694"/>
                  <a:pt x="91060" y="4487590"/>
                </a:cubicBezTo>
                <a:cubicBezTo>
                  <a:pt x="12183" y="4239924"/>
                  <a:pt x="-15695" y="3982172"/>
                  <a:pt x="8378" y="3721375"/>
                </a:cubicBezTo>
                <a:cubicBezTo>
                  <a:pt x="29024" y="3497114"/>
                  <a:pt x="87444" y="3280751"/>
                  <a:pt x="182020" y="3078279"/>
                </a:cubicBezTo>
                <a:cubicBezTo>
                  <a:pt x="247766" y="2937462"/>
                  <a:pt x="330354" y="2804923"/>
                  <a:pt x="427498" y="2684182"/>
                </a:cubicBezTo>
                <a:cubicBezTo>
                  <a:pt x="665650" y="2388371"/>
                  <a:pt x="747571" y="1996367"/>
                  <a:pt x="647858" y="1629958"/>
                </a:cubicBezTo>
                <a:cubicBezTo>
                  <a:pt x="607420" y="1481434"/>
                  <a:pt x="594195" y="1327392"/>
                  <a:pt x="608467" y="1172303"/>
                </a:cubicBezTo>
                <a:cubicBezTo>
                  <a:pt x="637297" y="859746"/>
                  <a:pt x="778589" y="568883"/>
                  <a:pt x="1006370" y="353376"/>
                </a:cubicBezTo>
                <a:cubicBezTo>
                  <a:pt x="1231868" y="139962"/>
                  <a:pt x="1526346" y="14940"/>
                  <a:pt x="1835382" y="1239"/>
                </a:cubicBezTo>
                <a:cubicBezTo>
                  <a:pt x="1893897" y="-1330"/>
                  <a:pt x="1953364" y="97"/>
                  <a:pt x="2011974" y="5520"/>
                </a:cubicBezTo>
                <a:cubicBezTo>
                  <a:pt x="2185331" y="21505"/>
                  <a:pt x="2350601" y="70981"/>
                  <a:pt x="2503026" y="152712"/>
                </a:cubicBezTo>
                <a:cubicBezTo>
                  <a:pt x="2525480" y="164796"/>
                  <a:pt x="2547840" y="177545"/>
                  <a:pt x="2569343" y="190771"/>
                </a:cubicBezTo>
                <a:cubicBezTo>
                  <a:pt x="2773718" y="316174"/>
                  <a:pt x="3008159" y="374879"/>
                  <a:pt x="3241458" y="364603"/>
                </a:cubicBezTo>
                <a:cubicBezTo>
                  <a:pt x="3379421" y="358514"/>
                  <a:pt x="3516908" y="328257"/>
                  <a:pt x="3647639" y="273453"/>
                </a:cubicBezTo>
                <a:cubicBezTo>
                  <a:pt x="3819759" y="201237"/>
                  <a:pt x="4001394" y="160419"/>
                  <a:pt x="4187501" y="152141"/>
                </a:cubicBezTo>
                <a:cubicBezTo>
                  <a:pt x="4259242" y="149001"/>
                  <a:pt x="4332029" y="150714"/>
                  <a:pt x="4403959" y="157374"/>
                </a:cubicBezTo>
                <a:cubicBezTo>
                  <a:pt x="4616517" y="176974"/>
                  <a:pt x="4818894" y="237583"/>
                  <a:pt x="5005666" y="337677"/>
                </a:cubicBezTo>
                <a:cubicBezTo>
                  <a:pt x="5185969" y="434251"/>
                  <a:pt x="5343818" y="563269"/>
                  <a:pt x="5475120" y="721118"/>
                </a:cubicBezTo>
                <a:cubicBezTo>
                  <a:pt x="5606327" y="878966"/>
                  <a:pt x="5704328" y="1057841"/>
                  <a:pt x="5766363" y="1252702"/>
                </a:cubicBezTo>
                <a:cubicBezTo>
                  <a:pt x="5830682" y="1454603"/>
                  <a:pt x="5853327" y="1664686"/>
                  <a:pt x="5833727" y="1877149"/>
                </a:cubicBezTo>
                <a:cubicBezTo>
                  <a:pt x="5798428" y="2260114"/>
                  <a:pt x="5625261" y="2616438"/>
                  <a:pt x="5346196" y="2880565"/>
                </a:cubicBezTo>
                <a:cubicBezTo>
                  <a:pt x="5163419" y="3053541"/>
                  <a:pt x="4939349" y="3181799"/>
                  <a:pt x="4698153" y="3251636"/>
                </a:cubicBezTo>
                <a:cubicBezTo>
                  <a:pt x="4256958" y="3379323"/>
                  <a:pt x="3929273" y="3750490"/>
                  <a:pt x="3857247" y="4204149"/>
                </a:cubicBezTo>
                <a:cubicBezTo>
                  <a:pt x="3790550" y="4624126"/>
                  <a:pt x="3583701" y="5016415"/>
                  <a:pt x="3274855" y="5308610"/>
                </a:cubicBezTo>
                <a:cubicBezTo>
                  <a:pt x="2935562" y="5629539"/>
                  <a:pt x="2492940" y="5817644"/>
                  <a:pt x="2028435" y="5838196"/>
                </a:cubicBezTo>
                <a:close/>
              </a:path>
            </a:pathLst>
          </a:cu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007"/>
            </a:stretch>
          </a:blip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7C2CF1-378E-FA59-AFC1-37F29A4E4665}"/>
              </a:ext>
            </a:extLst>
          </p:cNvPr>
          <p:cNvSpPr txBox="1"/>
          <p:nvPr userDrawn="1"/>
        </p:nvSpPr>
        <p:spPr>
          <a:xfrm>
            <a:off x="9103360" y="6268491"/>
            <a:ext cx="2753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2C2727B-6C67-FB41-9006-844E255079EB}" type="slidenum">
              <a:rPr lang="fi-FI" sz="1100" b="0" i="0" smtClean="0">
                <a:latin typeface="Geologica ExtraLight" pitchFamily="2" charset="0"/>
              </a:rPr>
              <a:t>‹#›</a:t>
            </a:fld>
            <a:endParaRPr lang="en-GB" sz="1100" b="0" i="0" dirty="0">
              <a:latin typeface="Geologica ExtraLight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25BED-1634-2701-C4F4-971767F6A6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4049" y="62244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000" b="0" i="0">
                <a:solidFill>
                  <a:schemeClr val="tx1"/>
                </a:solidFill>
                <a:latin typeface="Geologica ExtraLight" pitchFamily="2" charset="0"/>
              </a:defRPr>
            </a:lvl1pPr>
          </a:lstStyle>
          <a:p>
            <a:fld id="{A45AA33C-8F0B-3B45-B67C-6E89E83E2AE4}" type="datetime1">
              <a:rPr lang="fi-FI" smtClean="0"/>
              <a:pPr/>
              <a:t>27.3.2026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644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dia oike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54A1E-09B9-27B8-E1E5-39722233F4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2478" y="451008"/>
            <a:ext cx="6479162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CCD3B-B4CA-87A1-F3C2-EEF18AD71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2318" y="1674971"/>
            <a:ext cx="6479162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EBDA109-A696-8E80-20F4-CE3E893F619C}"/>
              </a:ext>
            </a:extLst>
          </p:cNvPr>
          <p:cNvSpPr/>
          <p:nvPr userDrawn="1"/>
        </p:nvSpPr>
        <p:spPr>
          <a:xfrm>
            <a:off x="4169393" y="4342121"/>
            <a:ext cx="780562" cy="7805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Graphic 9">
            <a:extLst>
              <a:ext uri="{FF2B5EF4-FFF2-40B4-BE49-F238E27FC236}">
                <a16:creationId xmlns:a16="http://schemas.microsoft.com/office/drawing/2014/main" id="{E0240020-2581-00D9-91D0-D81855705B9A}"/>
              </a:ext>
            </a:extLst>
          </p:cNvPr>
          <p:cNvSpPr/>
          <p:nvPr/>
        </p:nvSpPr>
        <p:spPr>
          <a:xfrm rot="7200000">
            <a:off x="-1144086" y="-53162"/>
            <a:ext cx="5840555" cy="5840076"/>
          </a:xfrm>
          <a:custGeom>
            <a:avLst/>
            <a:gdLst>
              <a:gd name="connsiteX0" fmla="*/ 2028530 w 5840554"/>
              <a:gd name="connsiteY0" fmla="*/ 5838196 h 5840076"/>
              <a:gd name="connsiteX1" fmla="*/ 1762785 w 5840554"/>
              <a:gd name="connsiteY1" fmla="*/ 5831821 h 5840076"/>
              <a:gd name="connsiteX2" fmla="*/ 1024543 w 5840554"/>
              <a:gd name="connsiteY2" fmla="*/ 5610510 h 5840076"/>
              <a:gd name="connsiteX3" fmla="*/ 448526 w 5840554"/>
              <a:gd name="connsiteY3" fmla="*/ 5139916 h 5840076"/>
              <a:gd name="connsiteX4" fmla="*/ 91060 w 5840554"/>
              <a:gd name="connsiteY4" fmla="*/ 4487590 h 5840076"/>
              <a:gd name="connsiteX5" fmla="*/ 8378 w 5840554"/>
              <a:gd name="connsiteY5" fmla="*/ 3721375 h 5840076"/>
              <a:gd name="connsiteX6" fmla="*/ 182020 w 5840554"/>
              <a:gd name="connsiteY6" fmla="*/ 3078279 h 5840076"/>
              <a:gd name="connsiteX7" fmla="*/ 427498 w 5840554"/>
              <a:gd name="connsiteY7" fmla="*/ 2684182 h 5840076"/>
              <a:gd name="connsiteX8" fmla="*/ 647858 w 5840554"/>
              <a:gd name="connsiteY8" fmla="*/ 1629958 h 5840076"/>
              <a:gd name="connsiteX9" fmla="*/ 608467 w 5840554"/>
              <a:gd name="connsiteY9" fmla="*/ 1172303 h 5840076"/>
              <a:gd name="connsiteX10" fmla="*/ 1006370 w 5840554"/>
              <a:gd name="connsiteY10" fmla="*/ 353376 h 5840076"/>
              <a:gd name="connsiteX11" fmla="*/ 1835382 w 5840554"/>
              <a:gd name="connsiteY11" fmla="*/ 1239 h 5840076"/>
              <a:gd name="connsiteX12" fmla="*/ 2011974 w 5840554"/>
              <a:gd name="connsiteY12" fmla="*/ 5520 h 5840076"/>
              <a:gd name="connsiteX13" fmla="*/ 2503026 w 5840554"/>
              <a:gd name="connsiteY13" fmla="*/ 152712 h 5840076"/>
              <a:gd name="connsiteX14" fmla="*/ 2569343 w 5840554"/>
              <a:gd name="connsiteY14" fmla="*/ 190771 h 5840076"/>
              <a:gd name="connsiteX15" fmla="*/ 3241458 w 5840554"/>
              <a:gd name="connsiteY15" fmla="*/ 364603 h 5840076"/>
              <a:gd name="connsiteX16" fmla="*/ 3647639 w 5840554"/>
              <a:gd name="connsiteY16" fmla="*/ 273453 h 5840076"/>
              <a:gd name="connsiteX17" fmla="*/ 4187501 w 5840554"/>
              <a:gd name="connsiteY17" fmla="*/ 152141 h 5840076"/>
              <a:gd name="connsiteX18" fmla="*/ 4403959 w 5840554"/>
              <a:gd name="connsiteY18" fmla="*/ 157374 h 5840076"/>
              <a:gd name="connsiteX19" fmla="*/ 5005666 w 5840554"/>
              <a:gd name="connsiteY19" fmla="*/ 337677 h 5840076"/>
              <a:gd name="connsiteX20" fmla="*/ 5475120 w 5840554"/>
              <a:gd name="connsiteY20" fmla="*/ 721118 h 5840076"/>
              <a:gd name="connsiteX21" fmla="*/ 5766363 w 5840554"/>
              <a:gd name="connsiteY21" fmla="*/ 1252702 h 5840076"/>
              <a:gd name="connsiteX22" fmla="*/ 5833727 w 5840554"/>
              <a:gd name="connsiteY22" fmla="*/ 1877149 h 5840076"/>
              <a:gd name="connsiteX23" fmla="*/ 5346196 w 5840554"/>
              <a:gd name="connsiteY23" fmla="*/ 2880565 h 5840076"/>
              <a:gd name="connsiteX24" fmla="*/ 4698153 w 5840554"/>
              <a:gd name="connsiteY24" fmla="*/ 3251636 h 5840076"/>
              <a:gd name="connsiteX25" fmla="*/ 3857247 w 5840554"/>
              <a:gd name="connsiteY25" fmla="*/ 4204149 h 5840076"/>
              <a:gd name="connsiteX26" fmla="*/ 3274855 w 5840554"/>
              <a:gd name="connsiteY26" fmla="*/ 5308610 h 5840076"/>
              <a:gd name="connsiteX27" fmla="*/ 2028435 w 5840554"/>
              <a:gd name="connsiteY27" fmla="*/ 5838196 h 5840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840554" h="5840076">
                <a:moveTo>
                  <a:pt x="2028530" y="5838196"/>
                </a:moveTo>
                <a:cubicBezTo>
                  <a:pt x="1940519" y="5842097"/>
                  <a:pt x="1851081" y="5839909"/>
                  <a:pt x="1762785" y="5831821"/>
                </a:cubicBezTo>
                <a:cubicBezTo>
                  <a:pt x="1501989" y="5807844"/>
                  <a:pt x="1253656" y="5733345"/>
                  <a:pt x="1024543" y="5610510"/>
                </a:cubicBezTo>
                <a:cubicBezTo>
                  <a:pt x="803327" y="5491958"/>
                  <a:pt x="609609" y="5333634"/>
                  <a:pt x="448526" y="5139916"/>
                </a:cubicBezTo>
                <a:cubicBezTo>
                  <a:pt x="287443" y="4946197"/>
                  <a:pt x="167272" y="4726694"/>
                  <a:pt x="91060" y="4487590"/>
                </a:cubicBezTo>
                <a:cubicBezTo>
                  <a:pt x="12183" y="4239924"/>
                  <a:pt x="-15695" y="3982172"/>
                  <a:pt x="8378" y="3721375"/>
                </a:cubicBezTo>
                <a:cubicBezTo>
                  <a:pt x="29024" y="3497114"/>
                  <a:pt x="87444" y="3280751"/>
                  <a:pt x="182020" y="3078279"/>
                </a:cubicBezTo>
                <a:cubicBezTo>
                  <a:pt x="247766" y="2937462"/>
                  <a:pt x="330354" y="2804923"/>
                  <a:pt x="427498" y="2684182"/>
                </a:cubicBezTo>
                <a:cubicBezTo>
                  <a:pt x="665650" y="2388371"/>
                  <a:pt x="747571" y="1996367"/>
                  <a:pt x="647858" y="1629958"/>
                </a:cubicBezTo>
                <a:cubicBezTo>
                  <a:pt x="607420" y="1481434"/>
                  <a:pt x="594195" y="1327392"/>
                  <a:pt x="608467" y="1172303"/>
                </a:cubicBezTo>
                <a:cubicBezTo>
                  <a:pt x="637297" y="859746"/>
                  <a:pt x="778589" y="568883"/>
                  <a:pt x="1006370" y="353376"/>
                </a:cubicBezTo>
                <a:cubicBezTo>
                  <a:pt x="1231868" y="139962"/>
                  <a:pt x="1526346" y="14940"/>
                  <a:pt x="1835382" y="1239"/>
                </a:cubicBezTo>
                <a:cubicBezTo>
                  <a:pt x="1893897" y="-1330"/>
                  <a:pt x="1953364" y="97"/>
                  <a:pt x="2011974" y="5520"/>
                </a:cubicBezTo>
                <a:cubicBezTo>
                  <a:pt x="2185331" y="21505"/>
                  <a:pt x="2350601" y="70981"/>
                  <a:pt x="2503026" y="152712"/>
                </a:cubicBezTo>
                <a:cubicBezTo>
                  <a:pt x="2525480" y="164796"/>
                  <a:pt x="2547840" y="177545"/>
                  <a:pt x="2569343" y="190771"/>
                </a:cubicBezTo>
                <a:cubicBezTo>
                  <a:pt x="2773718" y="316174"/>
                  <a:pt x="3008159" y="374879"/>
                  <a:pt x="3241458" y="364603"/>
                </a:cubicBezTo>
                <a:cubicBezTo>
                  <a:pt x="3379421" y="358514"/>
                  <a:pt x="3516908" y="328257"/>
                  <a:pt x="3647639" y="273453"/>
                </a:cubicBezTo>
                <a:cubicBezTo>
                  <a:pt x="3819759" y="201237"/>
                  <a:pt x="4001394" y="160419"/>
                  <a:pt x="4187501" y="152141"/>
                </a:cubicBezTo>
                <a:cubicBezTo>
                  <a:pt x="4259242" y="149001"/>
                  <a:pt x="4332029" y="150714"/>
                  <a:pt x="4403959" y="157374"/>
                </a:cubicBezTo>
                <a:cubicBezTo>
                  <a:pt x="4616517" y="176974"/>
                  <a:pt x="4818894" y="237583"/>
                  <a:pt x="5005666" y="337677"/>
                </a:cubicBezTo>
                <a:cubicBezTo>
                  <a:pt x="5185969" y="434251"/>
                  <a:pt x="5343818" y="563269"/>
                  <a:pt x="5475120" y="721118"/>
                </a:cubicBezTo>
                <a:cubicBezTo>
                  <a:pt x="5606327" y="878966"/>
                  <a:pt x="5704328" y="1057841"/>
                  <a:pt x="5766363" y="1252702"/>
                </a:cubicBezTo>
                <a:cubicBezTo>
                  <a:pt x="5830682" y="1454603"/>
                  <a:pt x="5853327" y="1664686"/>
                  <a:pt x="5833727" y="1877149"/>
                </a:cubicBezTo>
                <a:cubicBezTo>
                  <a:pt x="5798428" y="2260114"/>
                  <a:pt x="5625261" y="2616438"/>
                  <a:pt x="5346196" y="2880565"/>
                </a:cubicBezTo>
                <a:cubicBezTo>
                  <a:pt x="5163419" y="3053541"/>
                  <a:pt x="4939349" y="3181799"/>
                  <a:pt x="4698153" y="3251636"/>
                </a:cubicBezTo>
                <a:cubicBezTo>
                  <a:pt x="4256958" y="3379323"/>
                  <a:pt x="3929273" y="3750490"/>
                  <a:pt x="3857247" y="4204149"/>
                </a:cubicBezTo>
                <a:cubicBezTo>
                  <a:pt x="3790550" y="4624126"/>
                  <a:pt x="3583701" y="5016415"/>
                  <a:pt x="3274855" y="5308610"/>
                </a:cubicBezTo>
                <a:cubicBezTo>
                  <a:pt x="2935562" y="5629539"/>
                  <a:pt x="2492940" y="5817644"/>
                  <a:pt x="2028435" y="5838196"/>
                </a:cubicBezTo>
                <a:close/>
              </a:path>
            </a:pathLst>
          </a:cu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89C6A4-B001-78E4-06DE-F3A40DBC53EC}"/>
              </a:ext>
            </a:extLst>
          </p:cNvPr>
          <p:cNvSpPr txBox="1"/>
          <p:nvPr userDrawn="1"/>
        </p:nvSpPr>
        <p:spPr>
          <a:xfrm>
            <a:off x="9103360" y="6268491"/>
            <a:ext cx="2753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2C2727B-6C67-FB41-9006-844E255079EB}" type="slidenum">
              <a:rPr lang="fi-FI" sz="1100" b="0" i="0" smtClean="0">
                <a:latin typeface="Geologica ExtraLight" pitchFamily="2" charset="0"/>
              </a:rPr>
              <a:t>‹#›</a:t>
            </a:fld>
            <a:endParaRPr lang="en-GB" sz="1100" b="0" i="0" dirty="0">
              <a:latin typeface="Geologica ExtraLight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164FB-28A5-FCB8-C736-1025636CF2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4049" y="62244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000" b="0" i="0">
                <a:solidFill>
                  <a:schemeClr val="tx1"/>
                </a:solidFill>
                <a:latin typeface="Geologica ExtraLight" pitchFamily="2" charset="0"/>
              </a:defRPr>
            </a:lvl1pPr>
          </a:lstStyle>
          <a:p>
            <a:fld id="{A45AA33C-8F0B-3B45-B67C-6E89E83E2AE4}" type="datetime1">
              <a:rPr lang="fi-FI" smtClean="0"/>
              <a:pPr/>
              <a:t>27.3.2026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060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isältödia vas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54A1E-09B9-27B8-E1E5-39722233F4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360" y="451008"/>
            <a:ext cx="6479162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CCD3B-B4CA-87A1-F3C2-EEF18AD71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674971"/>
            <a:ext cx="6479162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EBDA109-A696-8E80-20F4-CE3E893F619C}"/>
              </a:ext>
            </a:extLst>
          </p:cNvPr>
          <p:cNvSpPr/>
          <p:nvPr userDrawn="1"/>
        </p:nvSpPr>
        <p:spPr>
          <a:xfrm>
            <a:off x="6696172" y="2219972"/>
            <a:ext cx="780562" cy="78056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Graphic 9">
            <a:extLst>
              <a:ext uri="{FF2B5EF4-FFF2-40B4-BE49-F238E27FC236}">
                <a16:creationId xmlns:a16="http://schemas.microsoft.com/office/drawing/2014/main" id="{E0240020-2581-00D9-91D0-D81855705B9A}"/>
              </a:ext>
            </a:extLst>
          </p:cNvPr>
          <p:cNvSpPr/>
          <p:nvPr/>
        </p:nvSpPr>
        <p:spPr>
          <a:xfrm>
            <a:off x="7272949" y="566915"/>
            <a:ext cx="5840554" cy="5840076"/>
          </a:xfrm>
          <a:custGeom>
            <a:avLst/>
            <a:gdLst>
              <a:gd name="connsiteX0" fmla="*/ 2028530 w 5840554"/>
              <a:gd name="connsiteY0" fmla="*/ 5838196 h 5840076"/>
              <a:gd name="connsiteX1" fmla="*/ 1762785 w 5840554"/>
              <a:gd name="connsiteY1" fmla="*/ 5831821 h 5840076"/>
              <a:gd name="connsiteX2" fmla="*/ 1024543 w 5840554"/>
              <a:gd name="connsiteY2" fmla="*/ 5610510 h 5840076"/>
              <a:gd name="connsiteX3" fmla="*/ 448526 w 5840554"/>
              <a:gd name="connsiteY3" fmla="*/ 5139916 h 5840076"/>
              <a:gd name="connsiteX4" fmla="*/ 91060 w 5840554"/>
              <a:gd name="connsiteY4" fmla="*/ 4487590 h 5840076"/>
              <a:gd name="connsiteX5" fmla="*/ 8378 w 5840554"/>
              <a:gd name="connsiteY5" fmla="*/ 3721375 h 5840076"/>
              <a:gd name="connsiteX6" fmla="*/ 182020 w 5840554"/>
              <a:gd name="connsiteY6" fmla="*/ 3078279 h 5840076"/>
              <a:gd name="connsiteX7" fmla="*/ 427498 w 5840554"/>
              <a:gd name="connsiteY7" fmla="*/ 2684182 h 5840076"/>
              <a:gd name="connsiteX8" fmla="*/ 647858 w 5840554"/>
              <a:gd name="connsiteY8" fmla="*/ 1629958 h 5840076"/>
              <a:gd name="connsiteX9" fmla="*/ 608467 w 5840554"/>
              <a:gd name="connsiteY9" fmla="*/ 1172303 h 5840076"/>
              <a:gd name="connsiteX10" fmla="*/ 1006370 w 5840554"/>
              <a:gd name="connsiteY10" fmla="*/ 353376 h 5840076"/>
              <a:gd name="connsiteX11" fmla="*/ 1835382 w 5840554"/>
              <a:gd name="connsiteY11" fmla="*/ 1239 h 5840076"/>
              <a:gd name="connsiteX12" fmla="*/ 2011974 w 5840554"/>
              <a:gd name="connsiteY12" fmla="*/ 5520 h 5840076"/>
              <a:gd name="connsiteX13" fmla="*/ 2503026 w 5840554"/>
              <a:gd name="connsiteY13" fmla="*/ 152712 h 5840076"/>
              <a:gd name="connsiteX14" fmla="*/ 2569343 w 5840554"/>
              <a:gd name="connsiteY14" fmla="*/ 190771 h 5840076"/>
              <a:gd name="connsiteX15" fmla="*/ 3241458 w 5840554"/>
              <a:gd name="connsiteY15" fmla="*/ 364603 h 5840076"/>
              <a:gd name="connsiteX16" fmla="*/ 3647639 w 5840554"/>
              <a:gd name="connsiteY16" fmla="*/ 273453 h 5840076"/>
              <a:gd name="connsiteX17" fmla="*/ 4187501 w 5840554"/>
              <a:gd name="connsiteY17" fmla="*/ 152141 h 5840076"/>
              <a:gd name="connsiteX18" fmla="*/ 4403959 w 5840554"/>
              <a:gd name="connsiteY18" fmla="*/ 157374 h 5840076"/>
              <a:gd name="connsiteX19" fmla="*/ 5005666 w 5840554"/>
              <a:gd name="connsiteY19" fmla="*/ 337677 h 5840076"/>
              <a:gd name="connsiteX20" fmla="*/ 5475120 w 5840554"/>
              <a:gd name="connsiteY20" fmla="*/ 721118 h 5840076"/>
              <a:gd name="connsiteX21" fmla="*/ 5766363 w 5840554"/>
              <a:gd name="connsiteY21" fmla="*/ 1252702 h 5840076"/>
              <a:gd name="connsiteX22" fmla="*/ 5833727 w 5840554"/>
              <a:gd name="connsiteY22" fmla="*/ 1877149 h 5840076"/>
              <a:gd name="connsiteX23" fmla="*/ 5346196 w 5840554"/>
              <a:gd name="connsiteY23" fmla="*/ 2880565 h 5840076"/>
              <a:gd name="connsiteX24" fmla="*/ 4698153 w 5840554"/>
              <a:gd name="connsiteY24" fmla="*/ 3251636 h 5840076"/>
              <a:gd name="connsiteX25" fmla="*/ 3857247 w 5840554"/>
              <a:gd name="connsiteY25" fmla="*/ 4204149 h 5840076"/>
              <a:gd name="connsiteX26" fmla="*/ 3274855 w 5840554"/>
              <a:gd name="connsiteY26" fmla="*/ 5308610 h 5840076"/>
              <a:gd name="connsiteX27" fmla="*/ 2028435 w 5840554"/>
              <a:gd name="connsiteY27" fmla="*/ 5838196 h 5840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840554" h="5840076">
                <a:moveTo>
                  <a:pt x="2028530" y="5838196"/>
                </a:moveTo>
                <a:cubicBezTo>
                  <a:pt x="1940519" y="5842097"/>
                  <a:pt x="1851081" y="5839909"/>
                  <a:pt x="1762785" y="5831821"/>
                </a:cubicBezTo>
                <a:cubicBezTo>
                  <a:pt x="1501989" y="5807844"/>
                  <a:pt x="1253656" y="5733345"/>
                  <a:pt x="1024543" y="5610510"/>
                </a:cubicBezTo>
                <a:cubicBezTo>
                  <a:pt x="803327" y="5491958"/>
                  <a:pt x="609609" y="5333634"/>
                  <a:pt x="448526" y="5139916"/>
                </a:cubicBezTo>
                <a:cubicBezTo>
                  <a:pt x="287443" y="4946197"/>
                  <a:pt x="167272" y="4726694"/>
                  <a:pt x="91060" y="4487590"/>
                </a:cubicBezTo>
                <a:cubicBezTo>
                  <a:pt x="12183" y="4239924"/>
                  <a:pt x="-15695" y="3982172"/>
                  <a:pt x="8378" y="3721375"/>
                </a:cubicBezTo>
                <a:cubicBezTo>
                  <a:pt x="29024" y="3497114"/>
                  <a:pt x="87444" y="3280751"/>
                  <a:pt x="182020" y="3078279"/>
                </a:cubicBezTo>
                <a:cubicBezTo>
                  <a:pt x="247766" y="2937462"/>
                  <a:pt x="330354" y="2804923"/>
                  <a:pt x="427498" y="2684182"/>
                </a:cubicBezTo>
                <a:cubicBezTo>
                  <a:pt x="665650" y="2388371"/>
                  <a:pt x="747571" y="1996367"/>
                  <a:pt x="647858" y="1629958"/>
                </a:cubicBezTo>
                <a:cubicBezTo>
                  <a:pt x="607420" y="1481434"/>
                  <a:pt x="594195" y="1327392"/>
                  <a:pt x="608467" y="1172303"/>
                </a:cubicBezTo>
                <a:cubicBezTo>
                  <a:pt x="637297" y="859746"/>
                  <a:pt x="778589" y="568883"/>
                  <a:pt x="1006370" y="353376"/>
                </a:cubicBezTo>
                <a:cubicBezTo>
                  <a:pt x="1231868" y="139962"/>
                  <a:pt x="1526346" y="14940"/>
                  <a:pt x="1835382" y="1239"/>
                </a:cubicBezTo>
                <a:cubicBezTo>
                  <a:pt x="1893897" y="-1330"/>
                  <a:pt x="1953364" y="97"/>
                  <a:pt x="2011974" y="5520"/>
                </a:cubicBezTo>
                <a:cubicBezTo>
                  <a:pt x="2185331" y="21505"/>
                  <a:pt x="2350601" y="70981"/>
                  <a:pt x="2503026" y="152712"/>
                </a:cubicBezTo>
                <a:cubicBezTo>
                  <a:pt x="2525480" y="164796"/>
                  <a:pt x="2547840" y="177545"/>
                  <a:pt x="2569343" y="190771"/>
                </a:cubicBezTo>
                <a:cubicBezTo>
                  <a:pt x="2773718" y="316174"/>
                  <a:pt x="3008159" y="374879"/>
                  <a:pt x="3241458" y="364603"/>
                </a:cubicBezTo>
                <a:cubicBezTo>
                  <a:pt x="3379421" y="358514"/>
                  <a:pt x="3516908" y="328257"/>
                  <a:pt x="3647639" y="273453"/>
                </a:cubicBezTo>
                <a:cubicBezTo>
                  <a:pt x="3819759" y="201237"/>
                  <a:pt x="4001394" y="160419"/>
                  <a:pt x="4187501" y="152141"/>
                </a:cubicBezTo>
                <a:cubicBezTo>
                  <a:pt x="4259242" y="149001"/>
                  <a:pt x="4332029" y="150714"/>
                  <a:pt x="4403959" y="157374"/>
                </a:cubicBezTo>
                <a:cubicBezTo>
                  <a:pt x="4616517" y="176974"/>
                  <a:pt x="4818894" y="237583"/>
                  <a:pt x="5005666" y="337677"/>
                </a:cubicBezTo>
                <a:cubicBezTo>
                  <a:pt x="5185969" y="434251"/>
                  <a:pt x="5343818" y="563269"/>
                  <a:pt x="5475120" y="721118"/>
                </a:cubicBezTo>
                <a:cubicBezTo>
                  <a:pt x="5606327" y="878966"/>
                  <a:pt x="5704328" y="1057841"/>
                  <a:pt x="5766363" y="1252702"/>
                </a:cubicBezTo>
                <a:cubicBezTo>
                  <a:pt x="5830682" y="1454603"/>
                  <a:pt x="5853327" y="1664686"/>
                  <a:pt x="5833727" y="1877149"/>
                </a:cubicBezTo>
                <a:cubicBezTo>
                  <a:pt x="5798428" y="2260114"/>
                  <a:pt x="5625261" y="2616438"/>
                  <a:pt x="5346196" y="2880565"/>
                </a:cubicBezTo>
                <a:cubicBezTo>
                  <a:pt x="5163419" y="3053541"/>
                  <a:pt x="4939349" y="3181799"/>
                  <a:pt x="4698153" y="3251636"/>
                </a:cubicBezTo>
                <a:cubicBezTo>
                  <a:pt x="4256958" y="3379323"/>
                  <a:pt x="3929273" y="3750490"/>
                  <a:pt x="3857247" y="4204149"/>
                </a:cubicBezTo>
                <a:cubicBezTo>
                  <a:pt x="3790550" y="4624126"/>
                  <a:pt x="3583701" y="5016415"/>
                  <a:pt x="3274855" y="5308610"/>
                </a:cubicBezTo>
                <a:cubicBezTo>
                  <a:pt x="2935562" y="5629539"/>
                  <a:pt x="2492940" y="5817644"/>
                  <a:pt x="2028435" y="5838196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9048"/>
            </a:stretch>
          </a:blip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DDA480-9A2B-3529-6373-4D380E4B77C9}"/>
              </a:ext>
            </a:extLst>
          </p:cNvPr>
          <p:cNvSpPr txBox="1"/>
          <p:nvPr userDrawn="1"/>
        </p:nvSpPr>
        <p:spPr>
          <a:xfrm>
            <a:off x="9103360" y="6268491"/>
            <a:ext cx="2753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2C2727B-6C67-FB41-9006-844E255079EB}" type="slidenum">
              <a:rPr lang="fi-FI" sz="1100" b="0" i="0" smtClean="0">
                <a:latin typeface="Geologica ExtraLight" pitchFamily="2" charset="0"/>
              </a:rPr>
              <a:t>‹#›</a:t>
            </a:fld>
            <a:endParaRPr lang="en-GB" sz="1100" b="0" i="0" dirty="0">
              <a:latin typeface="Geologica ExtraLight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A3911-117A-9DC8-E436-8DB8591399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4049" y="62244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000" b="0" i="0">
                <a:solidFill>
                  <a:schemeClr val="tx1"/>
                </a:solidFill>
                <a:latin typeface="Geologica ExtraLight" pitchFamily="2" charset="0"/>
              </a:defRPr>
            </a:lvl1pPr>
          </a:lstStyle>
          <a:p>
            <a:fld id="{A45AA33C-8F0B-3B45-B67C-6E89E83E2AE4}" type="datetime1">
              <a:rPr lang="fi-FI" smtClean="0"/>
              <a:pPr/>
              <a:t>27.3.2026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887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isältödia oike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54A1E-09B9-27B8-E1E5-39722233F4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2478" y="451008"/>
            <a:ext cx="6479162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CCD3B-B4CA-87A1-F3C2-EEF18AD71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2318" y="1674971"/>
            <a:ext cx="6479162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EBDA109-A696-8E80-20F4-CE3E893F619C}"/>
              </a:ext>
            </a:extLst>
          </p:cNvPr>
          <p:cNvSpPr/>
          <p:nvPr userDrawn="1"/>
        </p:nvSpPr>
        <p:spPr>
          <a:xfrm>
            <a:off x="4244181" y="2104761"/>
            <a:ext cx="780562" cy="7805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Graphic 9">
            <a:extLst>
              <a:ext uri="{FF2B5EF4-FFF2-40B4-BE49-F238E27FC236}">
                <a16:creationId xmlns:a16="http://schemas.microsoft.com/office/drawing/2014/main" id="{3DD88DDA-C290-1EB4-E9A6-3FD5E5D07D42}"/>
              </a:ext>
            </a:extLst>
          </p:cNvPr>
          <p:cNvSpPr/>
          <p:nvPr userDrawn="1"/>
        </p:nvSpPr>
        <p:spPr>
          <a:xfrm flipH="1">
            <a:off x="-1350585" y="566915"/>
            <a:ext cx="5840554" cy="5840076"/>
          </a:xfrm>
          <a:custGeom>
            <a:avLst/>
            <a:gdLst>
              <a:gd name="connsiteX0" fmla="*/ 2028530 w 5840554"/>
              <a:gd name="connsiteY0" fmla="*/ 5838196 h 5840076"/>
              <a:gd name="connsiteX1" fmla="*/ 1762785 w 5840554"/>
              <a:gd name="connsiteY1" fmla="*/ 5831821 h 5840076"/>
              <a:gd name="connsiteX2" fmla="*/ 1024543 w 5840554"/>
              <a:gd name="connsiteY2" fmla="*/ 5610510 h 5840076"/>
              <a:gd name="connsiteX3" fmla="*/ 448526 w 5840554"/>
              <a:gd name="connsiteY3" fmla="*/ 5139916 h 5840076"/>
              <a:gd name="connsiteX4" fmla="*/ 91060 w 5840554"/>
              <a:gd name="connsiteY4" fmla="*/ 4487590 h 5840076"/>
              <a:gd name="connsiteX5" fmla="*/ 8378 w 5840554"/>
              <a:gd name="connsiteY5" fmla="*/ 3721375 h 5840076"/>
              <a:gd name="connsiteX6" fmla="*/ 182020 w 5840554"/>
              <a:gd name="connsiteY6" fmla="*/ 3078279 h 5840076"/>
              <a:gd name="connsiteX7" fmla="*/ 427498 w 5840554"/>
              <a:gd name="connsiteY7" fmla="*/ 2684182 h 5840076"/>
              <a:gd name="connsiteX8" fmla="*/ 647858 w 5840554"/>
              <a:gd name="connsiteY8" fmla="*/ 1629958 h 5840076"/>
              <a:gd name="connsiteX9" fmla="*/ 608467 w 5840554"/>
              <a:gd name="connsiteY9" fmla="*/ 1172303 h 5840076"/>
              <a:gd name="connsiteX10" fmla="*/ 1006370 w 5840554"/>
              <a:gd name="connsiteY10" fmla="*/ 353376 h 5840076"/>
              <a:gd name="connsiteX11" fmla="*/ 1835382 w 5840554"/>
              <a:gd name="connsiteY11" fmla="*/ 1239 h 5840076"/>
              <a:gd name="connsiteX12" fmla="*/ 2011974 w 5840554"/>
              <a:gd name="connsiteY12" fmla="*/ 5520 h 5840076"/>
              <a:gd name="connsiteX13" fmla="*/ 2503026 w 5840554"/>
              <a:gd name="connsiteY13" fmla="*/ 152712 h 5840076"/>
              <a:gd name="connsiteX14" fmla="*/ 2569343 w 5840554"/>
              <a:gd name="connsiteY14" fmla="*/ 190771 h 5840076"/>
              <a:gd name="connsiteX15" fmla="*/ 3241458 w 5840554"/>
              <a:gd name="connsiteY15" fmla="*/ 364603 h 5840076"/>
              <a:gd name="connsiteX16" fmla="*/ 3647639 w 5840554"/>
              <a:gd name="connsiteY16" fmla="*/ 273453 h 5840076"/>
              <a:gd name="connsiteX17" fmla="*/ 4187501 w 5840554"/>
              <a:gd name="connsiteY17" fmla="*/ 152141 h 5840076"/>
              <a:gd name="connsiteX18" fmla="*/ 4403959 w 5840554"/>
              <a:gd name="connsiteY18" fmla="*/ 157374 h 5840076"/>
              <a:gd name="connsiteX19" fmla="*/ 5005666 w 5840554"/>
              <a:gd name="connsiteY19" fmla="*/ 337677 h 5840076"/>
              <a:gd name="connsiteX20" fmla="*/ 5475120 w 5840554"/>
              <a:gd name="connsiteY20" fmla="*/ 721118 h 5840076"/>
              <a:gd name="connsiteX21" fmla="*/ 5766363 w 5840554"/>
              <a:gd name="connsiteY21" fmla="*/ 1252702 h 5840076"/>
              <a:gd name="connsiteX22" fmla="*/ 5833727 w 5840554"/>
              <a:gd name="connsiteY22" fmla="*/ 1877149 h 5840076"/>
              <a:gd name="connsiteX23" fmla="*/ 5346196 w 5840554"/>
              <a:gd name="connsiteY23" fmla="*/ 2880565 h 5840076"/>
              <a:gd name="connsiteX24" fmla="*/ 4698153 w 5840554"/>
              <a:gd name="connsiteY24" fmla="*/ 3251636 h 5840076"/>
              <a:gd name="connsiteX25" fmla="*/ 3857247 w 5840554"/>
              <a:gd name="connsiteY25" fmla="*/ 4204149 h 5840076"/>
              <a:gd name="connsiteX26" fmla="*/ 3274855 w 5840554"/>
              <a:gd name="connsiteY26" fmla="*/ 5308610 h 5840076"/>
              <a:gd name="connsiteX27" fmla="*/ 2028435 w 5840554"/>
              <a:gd name="connsiteY27" fmla="*/ 5838196 h 5840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840554" h="5840076">
                <a:moveTo>
                  <a:pt x="2028530" y="5838196"/>
                </a:moveTo>
                <a:cubicBezTo>
                  <a:pt x="1940519" y="5842097"/>
                  <a:pt x="1851081" y="5839909"/>
                  <a:pt x="1762785" y="5831821"/>
                </a:cubicBezTo>
                <a:cubicBezTo>
                  <a:pt x="1501989" y="5807844"/>
                  <a:pt x="1253656" y="5733345"/>
                  <a:pt x="1024543" y="5610510"/>
                </a:cubicBezTo>
                <a:cubicBezTo>
                  <a:pt x="803327" y="5491958"/>
                  <a:pt x="609609" y="5333634"/>
                  <a:pt x="448526" y="5139916"/>
                </a:cubicBezTo>
                <a:cubicBezTo>
                  <a:pt x="287443" y="4946197"/>
                  <a:pt x="167272" y="4726694"/>
                  <a:pt x="91060" y="4487590"/>
                </a:cubicBezTo>
                <a:cubicBezTo>
                  <a:pt x="12183" y="4239924"/>
                  <a:pt x="-15695" y="3982172"/>
                  <a:pt x="8378" y="3721375"/>
                </a:cubicBezTo>
                <a:cubicBezTo>
                  <a:pt x="29024" y="3497114"/>
                  <a:pt x="87444" y="3280751"/>
                  <a:pt x="182020" y="3078279"/>
                </a:cubicBezTo>
                <a:cubicBezTo>
                  <a:pt x="247766" y="2937462"/>
                  <a:pt x="330354" y="2804923"/>
                  <a:pt x="427498" y="2684182"/>
                </a:cubicBezTo>
                <a:cubicBezTo>
                  <a:pt x="665650" y="2388371"/>
                  <a:pt x="747571" y="1996367"/>
                  <a:pt x="647858" y="1629958"/>
                </a:cubicBezTo>
                <a:cubicBezTo>
                  <a:pt x="607420" y="1481434"/>
                  <a:pt x="594195" y="1327392"/>
                  <a:pt x="608467" y="1172303"/>
                </a:cubicBezTo>
                <a:cubicBezTo>
                  <a:pt x="637297" y="859746"/>
                  <a:pt x="778589" y="568883"/>
                  <a:pt x="1006370" y="353376"/>
                </a:cubicBezTo>
                <a:cubicBezTo>
                  <a:pt x="1231868" y="139962"/>
                  <a:pt x="1526346" y="14940"/>
                  <a:pt x="1835382" y="1239"/>
                </a:cubicBezTo>
                <a:cubicBezTo>
                  <a:pt x="1893897" y="-1330"/>
                  <a:pt x="1953364" y="97"/>
                  <a:pt x="2011974" y="5520"/>
                </a:cubicBezTo>
                <a:cubicBezTo>
                  <a:pt x="2185331" y="21505"/>
                  <a:pt x="2350601" y="70981"/>
                  <a:pt x="2503026" y="152712"/>
                </a:cubicBezTo>
                <a:cubicBezTo>
                  <a:pt x="2525480" y="164796"/>
                  <a:pt x="2547840" y="177545"/>
                  <a:pt x="2569343" y="190771"/>
                </a:cubicBezTo>
                <a:cubicBezTo>
                  <a:pt x="2773718" y="316174"/>
                  <a:pt x="3008159" y="374879"/>
                  <a:pt x="3241458" y="364603"/>
                </a:cubicBezTo>
                <a:cubicBezTo>
                  <a:pt x="3379421" y="358514"/>
                  <a:pt x="3516908" y="328257"/>
                  <a:pt x="3647639" y="273453"/>
                </a:cubicBezTo>
                <a:cubicBezTo>
                  <a:pt x="3819759" y="201237"/>
                  <a:pt x="4001394" y="160419"/>
                  <a:pt x="4187501" y="152141"/>
                </a:cubicBezTo>
                <a:cubicBezTo>
                  <a:pt x="4259242" y="149001"/>
                  <a:pt x="4332029" y="150714"/>
                  <a:pt x="4403959" y="157374"/>
                </a:cubicBezTo>
                <a:cubicBezTo>
                  <a:pt x="4616517" y="176974"/>
                  <a:pt x="4818894" y="237583"/>
                  <a:pt x="5005666" y="337677"/>
                </a:cubicBezTo>
                <a:cubicBezTo>
                  <a:pt x="5185969" y="434251"/>
                  <a:pt x="5343818" y="563269"/>
                  <a:pt x="5475120" y="721118"/>
                </a:cubicBezTo>
                <a:cubicBezTo>
                  <a:pt x="5606327" y="878966"/>
                  <a:pt x="5704328" y="1057841"/>
                  <a:pt x="5766363" y="1252702"/>
                </a:cubicBezTo>
                <a:cubicBezTo>
                  <a:pt x="5830682" y="1454603"/>
                  <a:pt x="5853327" y="1664686"/>
                  <a:pt x="5833727" y="1877149"/>
                </a:cubicBezTo>
                <a:cubicBezTo>
                  <a:pt x="5798428" y="2260114"/>
                  <a:pt x="5625261" y="2616438"/>
                  <a:pt x="5346196" y="2880565"/>
                </a:cubicBezTo>
                <a:cubicBezTo>
                  <a:pt x="5163419" y="3053541"/>
                  <a:pt x="4939349" y="3181799"/>
                  <a:pt x="4698153" y="3251636"/>
                </a:cubicBezTo>
                <a:cubicBezTo>
                  <a:pt x="4256958" y="3379323"/>
                  <a:pt x="3929273" y="3750490"/>
                  <a:pt x="3857247" y="4204149"/>
                </a:cubicBezTo>
                <a:cubicBezTo>
                  <a:pt x="3790550" y="4624126"/>
                  <a:pt x="3583701" y="5016415"/>
                  <a:pt x="3274855" y="5308610"/>
                </a:cubicBezTo>
                <a:cubicBezTo>
                  <a:pt x="2935562" y="5629539"/>
                  <a:pt x="2492940" y="5817644"/>
                  <a:pt x="2028435" y="5838196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7F7C59-C680-C603-DE00-56C82C66C321}"/>
              </a:ext>
            </a:extLst>
          </p:cNvPr>
          <p:cNvSpPr txBox="1"/>
          <p:nvPr userDrawn="1"/>
        </p:nvSpPr>
        <p:spPr>
          <a:xfrm>
            <a:off x="9103360" y="6268491"/>
            <a:ext cx="2753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2C2727B-6C67-FB41-9006-844E255079EB}" type="slidenum">
              <a:rPr lang="fi-FI" sz="1100" b="0" i="0" smtClean="0">
                <a:latin typeface="Geologica ExtraLight" pitchFamily="2" charset="0"/>
              </a:rPr>
              <a:t>‹#›</a:t>
            </a:fld>
            <a:endParaRPr lang="en-GB" sz="1100" b="0" i="0" dirty="0">
              <a:latin typeface="Geologica ExtraLight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04A9E-0F68-0C09-318F-6DB939FF19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4049" y="62244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000" b="0" i="0">
                <a:solidFill>
                  <a:schemeClr val="tx1"/>
                </a:solidFill>
                <a:latin typeface="Geologica ExtraLight" pitchFamily="2" charset="0"/>
              </a:defRPr>
            </a:lvl1pPr>
          </a:lstStyle>
          <a:p>
            <a:fld id="{A45AA33C-8F0B-3B45-B67C-6E89E83E2AE4}" type="datetime1">
              <a:rPr lang="fi-FI" smtClean="0"/>
              <a:pPr/>
              <a:t>27.3.2026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693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sältödia vas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54A1E-09B9-27B8-E1E5-39722233F4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360" y="451008"/>
            <a:ext cx="6479162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CCD3B-B4CA-87A1-F3C2-EEF18AD71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674971"/>
            <a:ext cx="6479162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EBDA109-A696-8E80-20F4-CE3E893F619C}"/>
              </a:ext>
            </a:extLst>
          </p:cNvPr>
          <p:cNvSpPr/>
          <p:nvPr userDrawn="1"/>
        </p:nvSpPr>
        <p:spPr>
          <a:xfrm>
            <a:off x="6696172" y="2219972"/>
            <a:ext cx="780562" cy="78056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Graphic 9">
            <a:extLst>
              <a:ext uri="{FF2B5EF4-FFF2-40B4-BE49-F238E27FC236}">
                <a16:creationId xmlns:a16="http://schemas.microsoft.com/office/drawing/2014/main" id="{E0240020-2581-00D9-91D0-D81855705B9A}"/>
              </a:ext>
            </a:extLst>
          </p:cNvPr>
          <p:cNvSpPr/>
          <p:nvPr/>
        </p:nvSpPr>
        <p:spPr>
          <a:xfrm>
            <a:off x="7272949" y="566915"/>
            <a:ext cx="5840554" cy="5840076"/>
          </a:xfrm>
          <a:custGeom>
            <a:avLst/>
            <a:gdLst>
              <a:gd name="connsiteX0" fmla="*/ 2028530 w 5840554"/>
              <a:gd name="connsiteY0" fmla="*/ 5838196 h 5840076"/>
              <a:gd name="connsiteX1" fmla="*/ 1762785 w 5840554"/>
              <a:gd name="connsiteY1" fmla="*/ 5831821 h 5840076"/>
              <a:gd name="connsiteX2" fmla="*/ 1024543 w 5840554"/>
              <a:gd name="connsiteY2" fmla="*/ 5610510 h 5840076"/>
              <a:gd name="connsiteX3" fmla="*/ 448526 w 5840554"/>
              <a:gd name="connsiteY3" fmla="*/ 5139916 h 5840076"/>
              <a:gd name="connsiteX4" fmla="*/ 91060 w 5840554"/>
              <a:gd name="connsiteY4" fmla="*/ 4487590 h 5840076"/>
              <a:gd name="connsiteX5" fmla="*/ 8378 w 5840554"/>
              <a:gd name="connsiteY5" fmla="*/ 3721375 h 5840076"/>
              <a:gd name="connsiteX6" fmla="*/ 182020 w 5840554"/>
              <a:gd name="connsiteY6" fmla="*/ 3078279 h 5840076"/>
              <a:gd name="connsiteX7" fmla="*/ 427498 w 5840554"/>
              <a:gd name="connsiteY7" fmla="*/ 2684182 h 5840076"/>
              <a:gd name="connsiteX8" fmla="*/ 647858 w 5840554"/>
              <a:gd name="connsiteY8" fmla="*/ 1629958 h 5840076"/>
              <a:gd name="connsiteX9" fmla="*/ 608467 w 5840554"/>
              <a:gd name="connsiteY9" fmla="*/ 1172303 h 5840076"/>
              <a:gd name="connsiteX10" fmla="*/ 1006370 w 5840554"/>
              <a:gd name="connsiteY10" fmla="*/ 353376 h 5840076"/>
              <a:gd name="connsiteX11" fmla="*/ 1835382 w 5840554"/>
              <a:gd name="connsiteY11" fmla="*/ 1239 h 5840076"/>
              <a:gd name="connsiteX12" fmla="*/ 2011974 w 5840554"/>
              <a:gd name="connsiteY12" fmla="*/ 5520 h 5840076"/>
              <a:gd name="connsiteX13" fmla="*/ 2503026 w 5840554"/>
              <a:gd name="connsiteY13" fmla="*/ 152712 h 5840076"/>
              <a:gd name="connsiteX14" fmla="*/ 2569343 w 5840554"/>
              <a:gd name="connsiteY14" fmla="*/ 190771 h 5840076"/>
              <a:gd name="connsiteX15" fmla="*/ 3241458 w 5840554"/>
              <a:gd name="connsiteY15" fmla="*/ 364603 h 5840076"/>
              <a:gd name="connsiteX16" fmla="*/ 3647639 w 5840554"/>
              <a:gd name="connsiteY16" fmla="*/ 273453 h 5840076"/>
              <a:gd name="connsiteX17" fmla="*/ 4187501 w 5840554"/>
              <a:gd name="connsiteY17" fmla="*/ 152141 h 5840076"/>
              <a:gd name="connsiteX18" fmla="*/ 4403959 w 5840554"/>
              <a:gd name="connsiteY18" fmla="*/ 157374 h 5840076"/>
              <a:gd name="connsiteX19" fmla="*/ 5005666 w 5840554"/>
              <a:gd name="connsiteY19" fmla="*/ 337677 h 5840076"/>
              <a:gd name="connsiteX20" fmla="*/ 5475120 w 5840554"/>
              <a:gd name="connsiteY20" fmla="*/ 721118 h 5840076"/>
              <a:gd name="connsiteX21" fmla="*/ 5766363 w 5840554"/>
              <a:gd name="connsiteY21" fmla="*/ 1252702 h 5840076"/>
              <a:gd name="connsiteX22" fmla="*/ 5833727 w 5840554"/>
              <a:gd name="connsiteY22" fmla="*/ 1877149 h 5840076"/>
              <a:gd name="connsiteX23" fmla="*/ 5346196 w 5840554"/>
              <a:gd name="connsiteY23" fmla="*/ 2880565 h 5840076"/>
              <a:gd name="connsiteX24" fmla="*/ 4698153 w 5840554"/>
              <a:gd name="connsiteY24" fmla="*/ 3251636 h 5840076"/>
              <a:gd name="connsiteX25" fmla="*/ 3857247 w 5840554"/>
              <a:gd name="connsiteY25" fmla="*/ 4204149 h 5840076"/>
              <a:gd name="connsiteX26" fmla="*/ 3274855 w 5840554"/>
              <a:gd name="connsiteY26" fmla="*/ 5308610 h 5840076"/>
              <a:gd name="connsiteX27" fmla="*/ 2028435 w 5840554"/>
              <a:gd name="connsiteY27" fmla="*/ 5838196 h 5840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840554" h="5840076">
                <a:moveTo>
                  <a:pt x="2028530" y="5838196"/>
                </a:moveTo>
                <a:cubicBezTo>
                  <a:pt x="1940519" y="5842097"/>
                  <a:pt x="1851081" y="5839909"/>
                  <a:pt x="1762785" y="5831821"/>
                </a:cubicBezTo>
                <a:cubicBezTo>
                  <a:pt x="1501989" y="5807844"/>
                  <a:pt x="1253656" y="5733345"/>
                  <a:pt x="1024543" y="5610510"/>
                </a:cubicBezTo>
                <a:cubicBezTo>
                  <a:pt x="803327" y="5491958"/>
                  <a:pt x="609609" y="5333634"/>
                  <a:pt x="448526" y="5139916"/>
                </a:cubicBezTo>
                <a:cubicBezTo>
                  <a:pt x="287443" y="4946197"/>
                  <a:pt x="167272" y="4726694"/>
                  <a:pt x="91060" y="4487590"/>
                </a:cubicBezTo>
                <a:cubicBezTo>
                  <a:pt x="12183" y="4239924"/>
                  <a:pt x="-15695" y="3982172"/>
                  <a:pt x="8378" y="3721375"/>
                </a:cubicBezTo>
                <a:cubicBezTo>
                  <a:pt x="29024" y="3497114"/>
                  <a:pt x="87444" y="3280751"/>
                  <a:pt x="182020" y="3078279"/>
                </a:cubicBezTo>
                <a:cubicBezTo>
                  <a:pt x="247766" y="2937462"/>
                  <a:pt x="330354" y="2804923"/>
                  <a:pt x="427498" y="2684182"/>
                </a:cubicBezTo>
                <a:cubicBezTo>
                  <a:pt x="665650" y="2388371"/>
                  <a:pt x="747571" y="1996367"/>
                  <a:pt x="647858" y="1629958"/>
                </a:cubicBezTo>
                <a:cubicBezTo>
                  <a:pt x="607420" y="1481434"/>
                  <a:pt x="594195" y="1327392"/>
                  <a:pt x="608467" y="1172303"/>
                </a:cubicBezTo>
                <a:cubicBezTo>
                  <a:pt x="637297" y="859746"/>
                  <a:pt x="778589" y="568883"/>
                  <a:pt x="1006370" y="353376"/>
                </a:cubicBezTo>
                <a:cubicBezTo>
                  <a:pt x="1231868" y="139962"/>
                  <a:pt x="1526346" y="14940"/>
                  <a:pt x="1835382" y="1239"/>
                </a:cubicBezTo>
                <a:cubicBezTo>
                  <a:pt x="1893897" y="-1330"/>
                  <a:pt x="1953364" y="97"/>
                  <a:pt x="2011974" y="5520"/>
                </a:cubicBezTo>
                <a:cubicBezTo>
                  <a:pt x="2185331" y="21505"/>
                  <a:pt x="2350601" y="70981"/>
                  <a:pt x="2503026" y="152712"/>
                </a:cubicBezTo>
                <a:cubicBezTo>
                  <a:pt x="2525480" y="164796"/>
                  <a:pt x="2547840" y="177545"/>
                  <a:pt x="2569343" y="190771"/>
                </a:cubicBezTo>
                <a:cubicBezTo>
                  <a:pt x="2773718" y="316174"/>
                  <a:pt x="3008159" y="374879"/>
                  <a:pt x="3241458" y="364603"/>
                </a:cubicBezTo>
                <a:cubicBezTo>
                  <a:pt x="3379421" y="358514"/>
                  <a:pt x="3516908" y="328257"/>
                  <a:pt x="3647639" y="273453"/>
                </a:cubicBezTo>
                <a:cubicBezTo>
                  <a:pt x="3819759" y="201237"/>
                  <a:pt x="4001394" y="160419"/>
                  <a:pt x="4187501" y="152141"/>
                </a:cubicBezTo>
                <a:cubicBezTo>
                  <a:pt x="4259242" y="149001"/>
                  <a:pt x="4332029" y="150714"/>
                  <a:pt x="4403959" y="157374"/>
                </a:cubicBezTo>
                <a:cubicBezTo>
                  <a:pt x="4616517" y="176974"/>
                  <a:pt x="4818894" y="237583"/>
                  <a:pt x="5005666" y="337677"/>
                </a:cubicBezTo>
                <a:cubicBezTo>
                  <a:pt x="5185969" y="434251"/>
                  <a:pt x="5343818" y="563269"/>
                  <a:pt x="5475120" y="721118"/>
                </a:cubicBezTo>
                <a:cubicBezTo>
                  <a:pt x="5606327" y="878966"/>
                  <a:pt x="5704328" y="1057841"/>
                  <a:pt x="5766363" y="1252702"/>
                </a:cubicBezTo>
                <a:cubicBezTo>
                  <a:pt x="5830682" y="1454603"/>
                  <a:pt x="5853327" y="1664686"/>
                  <a:pt x="5833727" y="1877149"/>
                </a:cubicBezTo>
                <a:cubicBezTo>
                  <a:pt x="5798428" y="2260114"/>
                  <a:pt x="5625261" y="2616438"/>
                  <a:pt x="5346196" y="2880565"/>
                </a:cubicBezTo>
                <a:cubicBezTo>
                  <a:pt x="5163419" y="3053541"/>
                  <a:pt x="4939349" y="3181799"/>
                  <a:pt x="4698153" y="3251636"/>
                </a:cubicBezTo>
                <a:cubicBezTo>
                  <a:pt x="4256958" y="3379323"/>
                  <a:pt x="3929273" y="3750490"/>
                  <a:pt x="3857247" y="4204149"/>
                </a:cubicBezTo>
                <a:cubicBezTo>
                  <a:pt x="3790550" y="4624126"/>
                  <a:pt x="3583701" y="5016415"/>
                  <a:pt x="3274855" y="5308610"/>
                </a:cubicBezTo>
                <a:cubicBezTo>
                  <a:pt x="2935562" y="5629539"/>
                  <a:pt x="2492940" y="5817644"/>
                  <a:pt x="2028435" y="5838196"/>
                </a:cubicBezTo>
                <a:close/>
              </a:path>
            </a:pathLst>
          </a:custGeom>
          <a:solidFill>
            <a:schemeClr val="tx2"/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DDA480-9A2B-3529-6373-4D380E4B77C9}"/>
              </a:ext>
            </a:extLst>
          </p:cNvPr>
          <p:cNvSpPr txBox="1"/>
          <p:nvPr userDrawn="1"/>
        </p:nvSpPr>
        <p:spPr>
          <a:xfrm>
            <a:off x="9103360" y="6268491"/>
            <a:ext cx="2753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2C2727B-6C67-FB41-9006-844E255079EB}" type="slidenum">
              <a:rPr lang="fi-FI" sz="1100" b="0" i="0" smtClean="0">
                <a:latin typeface="Geologica ExtraLight" pitchFamily="2" charset="0"/>
              </a:rPr>
              <a:t>‹#›</a:t>
            </a:fld>
            <a:endParaRPr lang="en-GB" sz="1100" b="0" i="0" dirty="0">
              <a:latin typeface="Geologica ExtraLight" pitchFamily="2" charset="0"/>
            </a:endParaRP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F1AE484A-0828-5CEA-2E89-B187C0EC18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13406" y="533401"/>
            <a:ext cx="4138234" cy="5638800"/>
          </a:xfrm>
          <a:effectLst>
            <a:softEdge rad="66403"/>
          </a:effectLst>
        </p:spPr>
        <p:txBody>
          <a:bodyPr/>
          <a:lstStyle/>
          <a:p>
            <a:endParaRPr lang="en-GB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8ED7E54-291D-1D74-258F-141A0C3DE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4049" y="62244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000" b="0" i="0">
                <a:solidFill>
                  <a:schemeClr val="tx1"/>
                </a:solidFill>
                <a:latin typeface="Geologica ExtraLight" pitchFamily="2" charset="0"/>
              </a:defRPr>
            </a:lvl1pPr>
          </a:lstStyle>
          <a:p>
            <a:fld id="{A45AA33C-8F0B-3B45-B67C-6E89E83E2AE4}" type="datetime1">
              <a:rPr lang="fi-FI" smtClean="0"/>
              <a:pPr/>
              <a:t>27.3.2026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294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sältödia oike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54A1E-09B9-27B8-E1E5-39722233F4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2478" y="451008"/>
            <a:ext cx="6479162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CCD3B-B4CA-87A1-F3C2-EEF18AD71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2318" y="1674971"/>
            <a:ext cx="6479162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EBDA109-A696-8E80-20F4-CE3E893F619C}"/>
              </a:ext>
            </a:extLst>
          </p:cNvPr>
          <p:cNvSpPr/>
          <p:nvPr userDrawn="1"/>
        </p:nvSpPr>
        <p:spPr>
          <a:xfrm>
            <a:off x="4244181" y="2104761"/>
            <a:ext cx="780562" cy="7805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Graphic 9">
            <a:extLst>
              <a:ext uri="{FF2B5EF4-FFF2-40B4-BE49-F238E27FC236}">
                <a16:creationId xmlns:a16="http://schemas.microsoft.com/office/drawing/2014/main" id="{3DD88DDA-C290-1EB4-E9A6-3FD5E5D07D42}"/>
              </a:ext>
            </a:extLst>
          </p:cNvPr>
          <p:cNvSpPr/>
          <p:nvPr userDrawn="1"/>
        </p:nvSpPr>
        <p:spPr>
          <a:xfrm flipH="1">
            <a:off x="-1350585" y="566915"/>
            <a:ext cx="5840554" cy="5840076"/>
          </a:xfrm>
          <a:custGeom>
            <a:avLst/>
            <a:gdLst>
              <a:gd name="connsiteX0" fmla="*/ 2028530 w 5840554"/>
              <a:gd name="connsiteY0" fmla="*/ 5838196 h 5840076"/>
              <a:gd name="connsiteX1" fmla="*/ 1762785 w 5840554"/>
              <a:gd name="connsiteY1" fmla="*/ 5831821 h 5840076"/>
              <a:gd name="connsiteX2" fmla="*/ 1024543 w 5840554"/>
              <a:gd name="connsiteY2" fmla="*/ 5610510 h 5840076"/>
              <a:gd name="connsiteX3" fmla="*/ 448526 w 5840554"/>
              <a:gd name="connsiteY3" fmla="*/ 5139916 h 5840076"/>
              <a:gd name="connsiteX4" fmla="*/ 91060 w 5840554"/>
              <a:gd name="connsiteY4" fmla="*/ 4487590 h 5840076"/>
              <a:gd name="connsiteX5" fmla="*/ 8378 w 5840554"/>
              <a:gd name="connsiteY5" fmla="*/ 3721375 h 5840076"/>
              <a:gd name="connsiteX6" fmla="*/ 182020 w 5840554"/>
              <a:gd name="connsiteY6" fmla="*/ 3078279 h 5840076"/>
              <a:gd name="connsiteX7" fmla="*/ 427498 w 5840554"/>
              <a:gd name="connsiteY7" fmla="*/ 2684182 h 5840076"/>
              <a:gd name="connsiteX8" fmla="*/ 647858 w 5840554"/>
              <a:gd name="connsiteY8" fmla="*/ 1629958 h 5840076"/>
              <a:gd name="connsiteX9" fmla="*/ 608467 w 5840554"/>
              <a:gd name="connsiteY9" fmla="*/ 1172303 h 5840076"/>
              <a:gd name="connsiteX10" fmla="*/ 1006370 w 5840554"/>
              <a:gd name="connsiteY10" fmla="*/ 353376 h 5840076"/>
              <a:gd name="connsiteX11" fmla="*/ 1835382 w 5840554"/>
              <a:gd name="connsiteY11" fmla="*/ 1239 h 5840076"/>
              <a:gd name="connsiteX12" fmla="*/ 2011974 w 5840554"/>
              <a:gd name="connsiteY12" fmla="*/ 5520 h 5840076"/>
              <a:gd name="connsiteX13" fmla="*/ 2503026 w 5840554"/>
              <a:gd name="connsiteY13" fmla="*/ 152712 h 5840076"/>
              <a:gd name="connsiteX14" fmla="*/ 2569343 w 5840554"/>
              <a:gd name="connsiteY14" fmla="*/ 190771 h 5840076"/>
              <a:gd name="connsiteX15" fmla="*/ 3241458 w 5840554"/>
              <a:gd name="connsiteY15" fmla="*/ 364603 h 5840076"/>
              <a:gd name="connsiteX16" fmla="*/ 3647639 w 5840554"/>
              <a:gd name="connsiteY16" fmla="*/ 273453 h 5840076"/>
              <a:gd name="connsiteX17" fmla="*/ 4187501 w 5840554"/>
              <a:gd name="connsiteY17" fmla="*/ 152141 h 5840076"/>
              <a:gd name="connsiteX18" fmla="*/ 4403959 w 5840554"/>
              <a:gd name="connsiteY18" fmla="*/ 157374 h 5840076"/>
              <a:gd name="connsiteX19" fmla="*/ 5005666 w 5840554"/>
              <a:gd name="connsiteY19" fmla="*/ 337677 h 5840076"/>
              <a:gd name="connsiteX20" fmla="*/ 5475120 w 5840554"/>
              <a:gd name="connsiteY20" fmla="*/ 721118 h 5840076"/>
              <a:gd name="connsiteX21" fmla="*/ 5766363 w 5840554"/>
              <a:gd name="connsiteY21" fmla="*/ 1252702 h 5840076"/>
              <a:gd name="connsiteX22" fmla="*/ 5833727 w 5840554"/>
              <a:gd name="connsiteY22" fmla="*/ 1877149 h 5840076"/>
              <a:gd name="connsiteX23" fmla="*/ 5346196 w 5840554"/>
              <a:gd name="connsiteY23" fmla="*/ 2880565 h 5840076"/>
              <a:gd name="connsiteX24" fmla="*/ 4698153 w 5840554"/>
              <a:gd name="connsiteY24" fmla="*/ 3251636 h 5840076"/>
              <a:gd name="connsiteX25" fmla="*/ 3857247 w 5840554"/>
              <a:gd name="connsiteY25" fmla="*/ 4204149 h 5840076"/>
              <a:gd name="connsiteX26" fmla="*/ 3274855 w 5840554"/>
              <a:gd name="connsiteY26" fmla="*/ 5308610 h 5840076"/>
              <a:gd name="connsiteX27" fmla="*/ 2028435 w 5840554"/>
              <a:gd name="connsiteY27" fmla="*/ 5838196 h 5840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840554" h="5840076">
                <a:moveTo>
                  <a:pt x="2028530" y="5838196"/>
                </a:moveTo>
                <a:cubicBezTo>
                  <a:pt x="1940519" y="5842097"/>
                  <a:pt x="1851081" y="5839909"/>
                  <a:pt x="1762785" y="5831821"/>
                </a:cubicBezTo>
                <a:cubicBezTo>
                  <a:pt x="1501989" y="5807844"/>
                  <a:pt x="1253656" y="5733345"/>
                  <a:pt x="1024543" y="5610510"/>
                </a:cubicBezTo>
                <a:cubicBezTo>
                  <a:pt x="803327" y="5491958"/>
                  <a:pt x="609609" y="5333634"/>
                  <a:pt x="448526" y="5139916"/>
                </a:cubicBezTo>
                <a:cubicBezTo>
                  <a:pt x="287443" y="4946197"/>
                  <a:pt x="167272" y="4726694"/>
                  <a:pt x="91060" y="4487590"/>
                </a:cubicBezTo>
                <a:cubicBezTo>
                  <a:pt x="12183" y="4239924"/>
                  <a:pt x="-15695" y="3982172"/>
                  <a:pt x="8378" y="3721375"/>
                </a:cubicBezTo>
                <a:cubicBezTo>
                  <a:pt x="29024" y="3497114"/>
                  <a:pt x="87444" y="3280751"/>
                  <a:pt x="182020" y="3078279"/>
                </a:cubicBezTo>
                <a:cubicBezTo>
                  <a:pt x="247766" y="2937462"/>
                  <a:pt x="330354" y="2804923"/>
                  <a:pt x="427498" y="2684182"/>
                </a:cubicBezTo>
                <a:cubicBezTo>
                  <a:pt x="665650" y="2388371"/>
                  <a:pt x="747571" y="1996367"/>
                  <a:pt x="647858" y="1629958"/>
                </a:cubicBezTo>
                <a:cubicBezTo>
                  <a:pt x="607420" y="1481434"/>
                  <a:pt x="594195" y="1327392"/>
                  <a:pt x="608467" y="1172303"/>
                </a:cubicBezTo>
                <a:cubicBezTo>
                  <a:pt x="637297" y="859746"/>
                  <a:pt x="778589" y="568883"/>
                  <a:pt x="1006370" y="353376"/>
                </a:cubicBezTo>
                <a:cubicBezTo>
                  <a:pt x="1231868" y="139962"/>
                  <a:pt x="1526346" y="14940"/>
                  <a:pt x="1835382" y="1239"/>
                </a:cubicBezTo>
                <a:cubicBezTo>
                  <a:pt x="1893897" y="-1330"/>
                  <a:pt x="1953364" y="97"/>
                  <a:pt x="2011974" y="5520"/>
                </a:cubicBezTo>
                <a:cubicBezTo>
                  <a:pt x="2185331" y="21505"/>
                  <a:pt x="2350601" y="70981"/>
                  <a:pt x="2503026" y="152712"/>
                </a:cubicBezTo>
                <a:cubicBezTo>
                  <a:pt x="2525480" y="164796"/>
                  <a:pt x="2547840" y="177545"/>
                  <a:pt x="2569343" y="190771"/>
                </a:cubicBezTo>
                <a:cubicBezTo>
                  <a:pt x="2773718" y="316174"/>
                  <a:pt x="3008159" y="374879"/>
                  <a:pt x="3241458" y="364603"/>
                </a:cubicBezTo>
                <a:cubicBezTo>
                  <a:pt x="3379421" y="358514"/>
                  <a:pt x="3516908" y="328257"/>
                  <a:pt x="3647639" y="273453"/>
                </a:cubicBezTo>
                <a:cubicBezTo>
                  <a:pt x="3819759" y="201237"/>
                  <a:pt x="4001394" y="160419"/>
                  <a:pt x="4187501" y="152141"/>
                </a:cubicBezTo>
                <a:cubicBezTo>
                  <a:pt x="4259242" y="149001"/>
                  <a:pt x="4332029" y="150714"/>
                  <a:pt x="4403959" y="157374"/>
                </a:cubicBezTo>
                <a:cubicBezTo>
                  <a:pt x="4616517" y="176974"/>
                  <a:pt x="4818894" y="237583"/>
                  <a:pt x="5005666" y="337677"/>
                </a:cubicBezTo>
                <a:cubicBezTo>
                  <a:pt x="5185969" y="434251"/>
                  <a:pt x="5343818" y="563269"/>
                  <a:pt x="5475120" y="721118"/>
                </a:cubicBezTo>
                <a:cubicBezTo>
                  <a:pt x="5606327" y="878966"/>
                  <a:pt x="5704328" y="1057841"/>
                  <a:pt x="5766363" y="1252702"/>
                </a:cubicBezTo>
                <a:cubicBezTo>
                  <a:pt x="5830682" y="1454603"/>
                  <a:pt x="5853327" y="1664686"/>
                  <a:pt x="5833727" y="1877149"/>
                </a:cubicBezTo>
                <a:cubicBezTo>
                  <a:pt x="5798428" y="2260114"/>
                  <a:pt x="5625261" y="2616438"/>
                  <a:pt x="5346196" y="2880565"/>
                </a:cubicBezTo>
                <a:cubicBezTo>
                  <a:pt x="5163419" y="3053541"/>
                  <a:pt x="4939349" y="3181799"/>
                  <a:pt x="4698153" y="3251636"/>
                </a:cubicBezTo>
                <a:cubicBezTo>
                  <a:pt x="4256958" y="3379323"/>
                  <a:pt x="3929273" y="3750490"/>
                  <a:pt x="3857247" y="4204149"/>
                </a:cubicBezTo>
                <a:cubicBezTo>
                  <a:pt x="3790550" y="4624126"/>
                  <a:pt x="3583701" y="5016415"/>
                  <a:pt x="3274855" y="5308610"/>
                </a:cubicBezTo>
                <a:cubicBezTo>
                  <a:pt x="2935562" y="5629539"/>
                  <a:pt x="2492940" y="5817644"/>
                  <a:pt x="2028435" y="5838196"/>
                </a:cubicBezTo>
                <a:close/>
              </a:path>
            </a:pathLst>
          </a:custGeom>
          <a:solidFill>
            <a:schemeClr val="accent1"/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7F7C59-C680-C603-DE00-56C82C66C321}"/>
              </a:ext>
            </a:extLst>
          </p:cNvPr>
          <p:cNvSpPr txBox="1"/>
          <p:nvPr userDrawn="1"/>
        </p:nvSpPr>
        <p:spPr>
          <a:xfrm>
            <a:off x="9103360" y="6268491"/>
            <a:ext cx="2753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2C2727B-6C67-FB41-9006-844E255079EB}" type="slidenum">
              <a:rPr lang="fi-FI" sz="1100" b="0" i="0" smtClean="0">
                <a:latin typeface="Geologica ExtraLight" pitchFamily="2" charset="0"/>
              </a:rPr>
              <a:t>‹#›</a:t>
            </a:fld>
            <a:endParaRPr lang="en-GB" sz="1100" b="0" i="0" dirty="0">
              <a:latin typeface="Geologica ExtraLight" pitchFamily="2" charset="0"/>
            </a:endParaRP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8E0C0FAD-7CBE-BFD5-A762-E578894DD7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2799" y="533401"/>
            <a:ext cx="4138234" cy="5638800"/>
          </a:xfrm>
          <a:effectLst>
            <a:softEdge rad="66403"/>
          </a:effectLst>
        </p:spPr>
        <p:txBody>
          <a:bodyPr/>
          <a:lstStyle/>
          <a:p>
            <a:endParaRPr lang="en-GB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66C53AC-D16A-A683-7E8A-674CF4ADD4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4049" y="62244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000" b="0" i="0">
                <a:solidFill>
                  <a:schemeClr val="tx1"/>
                </a:solidFill>
                <a:latin typeface="Geologica ExtraLight" pitchFamily="2" charset="0"/>
              </a:defRPr>
            </a:lvl1pPr>
          </a:lstStyle>
          <a:p>
            <a:fld id="{A45AA33C-8F0B-3B45-B67C-6E89E83E2AE4}" type="datetime1">
              <a:rPr lang="fi-FI" smtClean="0"/>
              <a:pPr/>
              <a:t>27.3.2026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496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/nosto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692EB-501D-DEA4-6726-F9D9CDC63A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360" y="1642366"/>
            <a:ext cx="5755640" cy="2143304"/>
          </a:xfrm>
        </p:spPr>
        <p:txBody>
          <a:bodyPr anchor="b"/>
          <a:lstStyle>
            <a:lvl1pPr>
              <a:defRPr sz="6000" b="1" i="0">
                <a:solidFill>
                  <a:schemeClr val="tx2"/>
                </a:solidFill>
                <a:latin typeface="Geologica ExtraBold" pitchFamily="2" charset="0"/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lorem ipsum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609CD-FB70-554C-81D2-C3A1636CF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0360" y="4143982"/>
            <a:ext cx="5755640" cy="151751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D9A516B-3B95-74FB-D662-558D74B0876F}"/>
              </a:ext>
            </a:extLst>
          </p:cNvPr>
          <p:cNvSpPr/>
          <p:nvPr userDrawn="1"/>
        </p:nvSpPr>
        <p:spPr>
          <a:xfrm>
            <a:off x="8327878" y="1031730"/>
            <a:ext cx="780562" cy="78056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Graphic 7">
            <a:extLst>
              <a:ext uri="{FF2B5EF4-FFF2-40B4-BE49-F238E27FC236}">
                <a16:creationId xmlns:a16="http://schemas.microsoft.com/office/drawing/2014/main" id="{B6CD44AA-938B-3242-4005-C8D99A9668AD}"/>
              </a:ext>
            </a:extLst>
          </p:cNvPr>
          <p:cNvSpPr/>
          <p:nvPr/>
        </p:nvSpPr>
        <p:spPr>
          <a:xfrm>
            <a:off x="7548777" y="-797668"/>
            <a:ext cx="7106936" cy="6779581"/>
          </a:xfrm>
          <a:custGeom>
            <a:avLst/>
            <a:gdLst>
              <a:gd name="connsiteX0" fmla="*/ 3758128 w 7629466"/>
              <a:gd name="connsiteY0" fmla="*/ 7278043 h 7278043"/>
              <a:gd name="connsiteX1" fmla="*/ 2878874 w 7629466"/>
              <a:gd name="connsiteY1" fmla="*/ 7103168 h 7278043"/>
              <a:gd name="connsiteX2" fmla="*/ 2157235 w 7629466"/>
              <a:gd name="connsiteY2" fmla="*/ 6626021 h 7278043"/>
              <a:gd name="connsiteX3" fmla="*/ 1834548 w 7629466"/>
              <a:gd name="connsiteY3" fmla="*/ 6232638 h 7278043"/>
              <a:gd name="connsiteX4" fmla="*/ 1152227 w 7629466"/>
              <a:gd name="connsiteY4" fmla="*/ 5826481 h 7278043"/>
              <a:gd name="connsiteX5" fmla="*/ 764800 w 7629466"/>
              <a:gd name="connsiteY5" fmla="*/ 5731753 h 7278043"/>
              <a:gd name="connsiteX6" fmla="*/ 366864 w 7629466"/>
              <a:gd name="connsiteY6" fmla="*/ 5463393 h 7278043"/>
              <a:gd name="connsiteX7" fmla="*/ 98636 w 7629466"/>
              <a:gd name="connsiteY7" fmla="*/ 5065262 h 7278043"/>
              <a:gd name="connsiteX8" fmla="*/ 0 w 7629466"/>
              <a:gd name="connsiteY8" fmla="*/ 4577376 h 7278043"/>
              <a:gd name="connsiteX9" fmla="*/ 98636 w 7629466"/>
              <a:gd name="connsiteY9" fmla="*/ 4089490 h 7278043"/>
              <a:gd name="connsiteX10" fmla="*/ 366864 w 7629466"/>
              <a:gd name="connsiteY10" fmla="*/ 3691359 h 7278043"/>
              <a:gd name="connsiteX11" fmla="*/ 764800 w 7629466"/>
              <a:gd name="connsiteY11" fmla="*/ 3423000 h 7278043"/>
              <a:gd name="connsiteX12" fmla="*/ 1252446 w 7629466"/>
              <a:gd name="connsiteY12" fmla="*/ 3324315 h 7278043"/>
              <a:gd name="connsiteX13" fmla="*/ 1267134 w 7629466"/>
              <a:gd name="connsiteY13" fmla="*/ 3324315 h 7278043"/>
              <a:gd name="connsiteX14" fmla="*/ 1276850 w 7629466"/>
              <a:gd name="connsiteY14" fmla="*/ 3324315 h 7278043"/>
              <a:gd name="connsiteX15" fmla="*/ 1977248 w 7629466"/>
              <a:gd name="connsiteY15" fmla="*/ 2987339 h 7278043"/>
              <a:gd name="connsiteX16" fmla="*/ 2149438 w 7629466"/>
              <a:gd name="connsiteY16" fmla="*/ 2220129 h 7278043"/>
              <a:gd name="connsiteX17" fmla="*/ 2100855 w 7629466"/>
              <a:gd name="connsiteY17" fmla="*/ 1804250 h 7278043"/>
              <a:gd name="connsiteX18" fmla="*/ 2242765 w 7629466"/>
              <a:gd name="connsiteY18" fmla="*/ 1101812 h 7278043"/>
              <a:gd name="connsiteX19" fmla="*/ 2629062 w 7629466"/>
              <a:gd name="connsiteY19" fmla="*/ 528468 h 7278043"/>
              <a:gd name="connsiteX20" fmla="*/ 3202126 w 7629466"/>
              <a:gd name="connsiteY20" fmla="*/ 141980 h 7278043"/>
              <a:gd name="connsiteX21" fmla="*/ 3904218 w 7629466"/>
              <a:gd name="connsiteY21" fmla="*/ 0 h 7278043"/>
              <a:gd name="connsiteX22" fmla="*/ 4606311 w 7629466"/>
              <a:gd name="connsiteY22" fmla="*/ 141980 h 7278043"/>
              <a:gd name="connsiteX23" fmla="*/ 5179374 w 7629466"/>
              <a:gd name="connsiteY23" fmla="*/ 528468 h 7278043"/>
              <a:gd name="connsiteX24" fmla="*/ 5510422 w 7629466"/>
              <a:gd name="connsiteY24" fmla="*/ 983119 h 7278043"/>
              <a:gd name="connsiteX25" fmla="*/ 6239518 w 7629466"/>
              <a:gd name="connsiteY25" fmla="*/ 1469761 h 7278043"/>
              <a:gd name="connsiteX26" fmla="*/ 6707279 w 7629466"/>
              <a:gd name="connsiteY26" fmla="*/ 1584046 h 7278043"/>
              <a:gd name="connsiteX27" fmla="*/ 7187128 w 7629466"/>
              <a:gd name="connsiteY27" fmla="*/ 1907570 h 7278043"/>
              <a:gd name="connsiteX28" fmla="*/ 7510606 w 7629466"/>
              <a:gd name="connsiteY28" fmla="*/ 2387656 h 7278043"/>
              <a:gd name="connsiteX29" fmla="*/ 7629467 w 7629466"/>
              <a:gd name="connsiteY29" fmla="*/ 2975809 h 7278043"/>
              <a:gd name="connsiteX30" fmla="*/ 7510606 w 7629466"/>
              <a:gd name="connsiteY30" fmla="*/ 3563962 h 7278043"/>
              <a:gd name="connsiteX31" fmla="*/ 7187128 w 7629466"/>
              <a:gd name="connsiteY31" fmla="*/ 4044048 h 7278043"/>
              <a:gd name="connsiteX32" fmla="*/ 6707279 w 7629466"/>
              <a:gd name="connsiteY32" fmla="*/ 4367685 h 7278043"/>
              <a:gd name="connsiteX33" fmla="*/ 6631691 w 7629466"/>
              <a:gd name="connsiteY33" fmla="*/ 4397302 h 7278043"/>
              <a:gd name="connsiteX34" fmla="*/ 6042923 w 7629466"/>
              <a:gd name="connsiteY34" fmla="*/ 5170051 h 7278043"/>
              <a:gd name="connsiteX35" fmla="*/ 5869942 w 7629466"/>
              <a:gd name="connsiteY35" fmla="*/ 5877576 h 7278043"/>
              <a:gd name="connsiteX36" fmla="*/ 5378906 w 7629466"/>
              <a:gd name="connsiteY36" fmla="*/ 6606352 h 7278043"/>
              <a:gd name="connsiteX37" fmla="*/ 4650488 w 7629466"/>
              <a:gd name="connsiteY37" fmla="*/ 7097629 h 7278043"/>
              <a:gd name="connsiteX38" fmla="*/ 3758128 w 7629466"/>
              <a:gd name="connsiteY38" fmla="*/ 7278043 h 727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7629466" h="7278043">
                <a:moveTo>
                  <a:pt x="3758128" y="7278043"/>
                </a:moveTo>
                <a:cubicBezTo>
                  <a:pt x="3453744" y="7278043"/>
                  <a:pt x="3157948" y="7219149"/>
                  <a:pt x="2878874" y="7103168"/>
                </a:cubicBezTo>
                <a:cubicBezTo>
                  <a:pt x="2609516" y="6991145"/>
                  <a:pt x="2366710" y="6830626"/>
                  <a:pt x="2157235" y="6626021"/>
                </a:cubicBezTo>
                <a:cubicBezTo>
                  <a:pt x="2034871" y="6506537"/>
                  <a:pt x="1926292" y="6374166"/>
                  <a:pt x="1834548" y="6232638"/>
                </a:cubicBezTo>
                <a:cubicBezTo>
                  <a:pt x="1682695" y="5998417"/>
                  <a:pt x="1430511" y="5848298"/>
                  <a:pt x="1152227" y="5826481"/>
                </a:cubicBezTo>
                <a:cubicBezTo>
                  <a:pt x="1019017" y="5816082"/>
                  <a:pt x="888745" y="5784204"/>
                  <a:pt x="764800" y="5731753"/>
                </a:cubicBezTo>
                <a:cubicBezTo>
                  <a:pt x="615546" y="5668563"/>
                  <a:pt x="481658" y="5578356"/>
                  <a:pt x="366864" y="5463393"/>
                </a:cubicBezTo>
                <a:cubicBezTo>
                  <a:pt x="251958" y="5348430"/>
                  <a:pt x="161682" y="5214476"/>
                  <a:pt x="98636" y="5065262"/>
                </a:cubicBezTo>
                <a:cubicBezTo>
                  <a:pt x="33218" y="4910509"/>
                  <a:pt x="0" y="4746373"/>
                  <a:pt x="0" y="4577376"/>
                </a:cubicBezTo>
                <a:cubicBezTo>
                  <a:pt x="0" y="4408380"/>
                  <a:pt x="33218" y="4244244"/>
                  <a:pt x="98636" y="4089490"/>
                </a:cubicBezTo>
                <a:cubicBezTo>
                  <a:pt x="161795" y="3940163"/>
                  <a:pt x="251958" y="3806209"/>
                  <a:pt x="366864" y="3691359"/>
                </a:cubicBezTo>
                <a:cubicBezTo>
                  <a:pt x="481771" y="3576397"/>
                  <a:pt x="615659" y="3486077"/>
                  <a:pt x="764800" y="3423000"/>
                </a:cubicBezTo>
                <a:cubicBezTo>
                  <a:pt x="919477" y="3357549"/>
                  <a:pt x="1083532" y="3324315"/>
                  <a:pt x="1252446" y="3324315"/>
                </a:cubicBezTo>
                <a:cubicBezTo>
                  <a:pt x="1257417" y="3324315"/>
                  <a:pt x="1262275" y="3324315"/>
                  <a:pt x="1267134" y="3324315"/>
                </a:cubicBezTo>
                <a:cubicBezTo>
                  <a:pt x="1270297" y="3324315"/>
                  <a:pt x="1273574" y="3324315"/>
                  <a:pt x="1276850" y="3324315"/>
                </a:cubicBezTo>
                <a:cubicBezTo>
                  <a:pt x="1549146" y="3324315"/>
                  <a:pt x="1806979" y="3200422"/>
                  <a:pt x="1977248" y="2987339"/>
                </a:cubicBezTo>
                <a:cubicBezTo>
                  <a:pt x="2149551" y="2771770"/>
                  <a:pt x="2213049" y="2488715"/>
                  <a:pt x="2149438" y="2220129"/>
                </a:cubicBezTo>
                <a:cubicBezTo>
                  <a:pt x="2117125" y="2084027"/>
                  <a:pt x="2100855" y="1944082"/>
                  <a:pt x="2100855" y="1804250"/>
                </a:cubicBezTo>
                <a:cubicBezTo>
                  <a:pt x="2100855" y="1560873"/>
                  <a:pt x="2148648" y="1324503"/>
                  <a:pt x="2242765" y="1101812"/>
                </a:cubicBezTo>
                <a:cubicBezTo>
                  <a:pt x="2333605" y="886921"/>
                  <a:pt x="2463539" y="693960"/>
                  <a:pt x="2629062" y="528468"/>
                </a:cubicBezTo>
                <a:cubicBezTo>
                  <a:pt x="2794586" y="362862"/>
                  <a:pt x="2987340" y="232865"/>
                  <a:pt x="3202126" y="141980"/>
                </a:cubicBezTo>
                <a:cubicBezTo>
                  <a:pt x="3424707" y="47816"/>
                  <a:pt x="3660960" y="0"/>
                  <a:pt x="3904218" y="0"/>
                </a:cubicBezTo>
                <a:cubicBezTo>
                  <a:pt x="4147476" y="0"/>
                  <a:pt x="4383729" y="47816"/>
                  <a:pt x="4606311" y="141980"/>
                </a:cubicBezTo>
                <a:cubicBezTo>
                  <a:pt x="4821096" y="232865"/>
                  <a:pt x="5013963" y="362862"/>
                  <a:pt x="5179374" y="528468"/>
                </a:cubicBezTo>
                <a:cubicBezTo>
                  <a:pt x="5313714" y="662873"/>
                  <a:pt x="5425005" y="815818"/>
                  <a:pt x="5510422" y="983119"/>
                </a:cubicBezTo>
                <a:cubicBezTo>
                  <a:pt x="5652219" y="1261200"/>
                  <a:pt x="5928356" y="1445458"/>
                  <a:pt x="6239518" y="1469761"/>
                </a:cubicBezTo>
                <a:cubicBezTo>
                  <a:pt x="6400409" y="1482309"/>
                  <a:pt x="6557798" y="1520743"/>
                  <a:pt x="6707279" y="1584046"/>
                </a:cubicBezTo>
                <a:cubicBezTo>
                  <a:pt x="6887152" y="1660123"/>
                  <a:pt x="7048608" y="1768981"/>
                  <a:pt x="7187128" y="1907570"/>
                </a:cubicBezTo>
                <a:cubicBezTo>
                  <a:pt x="7325649" y="2046158"/>
                  <a:pt x="7434454" y="2207694"/>
                  <a:pt x="7510606" y="2387656"/>
                </a:cubicBezTo>
                <a:cubicBezTo>
                  <a:pt x="7589470" y="2574174"/>
                  <a:pt x="7629467" y="2772109"/>
                  <a:pt x="7629467" y="2975809"/>
                </a:cubicBezTo>
                <a:cubicBezTo>
                  <a:pt x="7629467" y="3179509"/>
                  <a:pt x="7589470" y="3377444"/>
                  <a:pt x="7510606" y="3563962"/>
                </a:cubicBezTo>
                <a:cubicBezTo>
                  <a:pt x="7434567" y="3743924"/>
                  <a:pt x="7325762" y="3905459"/>
                  <a:pt x="7187128" y="4044048"/>
                </a:cubicBezTo>
                <a:cubicBezTo>
                  <a:pt x="7048608" y="4182637"/>
                  <a:pt x="6887152" y="4291495"/>
                  <a:pt x="6707279" y="4367685"/>
                </a:cubicBezTo>
                <a:cubicBezTo>
                  <a:pt x="6682422" y="4378198"/>
                  <a:pt x="6657000" y="4388145"/>
                  <a:pt x="6631691" y="4397302"/>
                </a:cubicBezTo>
                <a:cubicBezTo>
                  <a:pt x="6300869" y="4517012"/>
                  <a:pt x="6070717" y="4819284"/>
                  <a:pt x="6042923" y="5170051"/>
                </a:cubicBezTo>
                <a:cubicBezTo>
                  <a:pt x="6023603" y="5413655"/>
                  <a:pt x="5965415" y="5651606"/>
                  <a:pt x="5869942" y="5877576"/>
                </a:cubicBezTo>
                <a:cubicBezTo>
                  <a:pt x="5754471" y="6150683"/>
                  <a:pt x="5589286" y="6395870"/>
                  <a:pt x="5378906" y="6606352"/>
                </a:cubicBezTo>
                <a:cubicBezTo>
                  <a:pt x="5168527" y="6816835"/>
                  <a:pt x="4923461" y="6982101"/>
                  <a:pt x="4650488" y="7097629"/>
                </a:cubicBezTo>
                <a:cubicBezTo>
                  <a:pt x="4367572" y="7217340"/>
                  <a:pt x="4067369" y="7278043"/>
                  <a:pt x="3758128" y="7278043"/>
                </a:cubicBezTo>
                <a:close/>
              </a:path>
            </a:pathLst>
          </a:custGeom>
          <a:solidFill>
            <a:schemeClr val="accent3"/>
          </a:solidFill>
          <a:ln w="687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FECEF1-C1BB-73C3-6ACC-03C7153CA859}"/>
              </a:ext>
            </a:extLst>
          </p:cNvPr>
          <p:cNvSpPr txBox="1"/>
          <p:nvPr userDrawn="1"/>
        </p:nvSpPr>
        <p:spPr>
          <a:xfrm>
            <a:off x="9103360" y="6268491"/>
            <a:ext cx="2753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2C2727B-6C67-FB41-9006-844E255079EB}" type="slidenum">
              <a:rPr lang="fi-FI" sz="1100" b="0" i="0" smtClean="0">
                <a:latin typeface="Geologica ExtraLight" pitchFamily="2" charset="0"/>
              </a:rPr>
              <a:t>‹#›</a:t>
            </a:fld>
            <a:endParaRPr lang="en-GB" sz="1100" b="0" i="0" dirty="0">
              <a:latin typeface="Geologica ExtraLight" pitchFamily="2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DE9A90B-6724-CDF5-175C-C6F52D8752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04025" y="533401"/>
            <a:ext cx="5047615" cy="5638800"/>
          </a:xfrm>
          <a:effectLst>
            <a:softEdge rad="66403"/>
          </a:effectLst>
        </p:spPr>
        <p:txBody>
          <a:bodyPr/>
          <a:lstStyle/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32B31-D838-649E-1340-3F1FF3F78D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4049" y="62244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000" b="0" i="0">
                <a:solidFill>
                  <a:schemeClr val="tx1"/>
                </a:solidFill>
                <a:latin typeface="Geologica ExtraLight" pitchFamily="2" charset="0"/>
              </a:defRPr>
            </a:lvl1pPr>
          </a:lstStyle>
          <a:p>
            <a:fld id="{A45AA33C-8F0B-3B45-B67C-6E89E83E2AE4}" type="datetime1">
              <a:rPr lang="fi-FI" smtClean="0"/>
              <a:pPr/>
              <a:t>27.3.2026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693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/nosto vihreä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692EB-501D-DEA4-6726-F9D9CDC63A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360" y="1642366"/>
            <a:ext cx="5755640" cy="2143304"/>
          </a:xfrm>
        </p:spPr>
        <p:txBody>
          <a:bodyPr anchor="b"/>
          <a:lstStyle>
            <a:lvl1pPr>
              <a:defRPr sz="6000" b="1" i="0">
                <a:solidFill>
                  <a:schemeClr val="accent2"/>
                </a:solidFill>
                <a:latin typeface="Geologica ExtraBold" pitchFamily="2" charset="0"/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lorem ipsum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609CD-FB70-554C-81D2-C3A1636CF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0360" y="4143982"/>
            <a:ext cx="5755640" cy="1517515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D9A516B-3B95-74FB-D662-558D74B0876F}"/>
              </a:ext>
            </a:extLst>
          </p:cNvPr>
          <p:cNvSpPr/>
          <p:nvPr userDrawn="1"/>
        </p:nvSpPr>
        <p:spPr>
          <a:xfrm>
            <a:off x="7712342" y="882014"/>
            <a:ext cx="780562" cy="7805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Graphic 7">
            <a:extLst>
              <a:ext uri="{FF2B5EF4-FFF2-40B4-BE49-F238E27FC236}">
                <a16:creationId xmlns:a16="http://schemas.microsoft.com/office/drawing/2014/main" id="{B6CD44AA-938B-3242-4005-C8D99A9668AD}"/>
              </a:ext>
            </a:extLst>
          </p:cNvPr>
          <p:cNvSpPr/>
          <p:nvPr/>
        </p:nvSpPr>
        <p:spPr>
          <a:xfrm rot="10800000">
            <a:off x="7548664" y="-555152"/>
            <a:ext cx="7106936" cy="6779581"/>
          </a:xfrm>
          <a:custGeom>
            <a:avLst/>
            <a:gdLst>
              <a:gd name="connsiteX0" fmla="*/ 3758128 w 7629466"/>
              <a:gd name="connsiteY0" fmla="*/ 7278043 h 7278043"/>
              <a:gd name="connsiteX1" fmla="*/ 2878874 w 7629466"/>
              <a:gd name="connsiteY1" fmla="*/ 7103168 h 7278043"/>
              <a:gd name="connsiteX2" fmla="*/ 2157235 w 7629466"/>
              <a:gd name="connsiteY2" fmla="*/ 6626021 h 7278043"/>
              <a:gd name="connsiteX3" fmla="*/ 1834548 w 7629466"/>
              <a:gd name="connsiteY3" fmla="*/ 6232638 h 7278043"/>
              <a:gd name="connsiteX4" fmla="*/ 1152227 w 7629466"/>
              <a:gd name="connsiteY4" fmla="*/ 5826481 h 7278043"/>
              <a:gd name="connsiteX5" fmla="*/ 764800 w 7629466"/>
              <a:gd name="connsiteY5" fmla="*/ 5731753 h 7278043"/>
              <a:gd name="connsiteX6" fmla="*/ 366864 w 7629466"/>
              <a:gd name="connsiteY6" fmla="*/ 5463393 h 7278043"/>
              <a:gd name="connsiteX7" fmla="*/ 98636 w 7629466"/>
              <a:gd name="connsiteY7" fmla="*/ 5065262 h 7278043"/>
              <a:gd name="connsiteX8" fmla="*/ 0 w 7629466"/>
              <a:gd name="connsiteY8" fmla="*/ 4577376 h 7278043"/>
              <a:gd name="connsiteX9" fmla="*/ 98636 w 7629466"/>
              <a:gd name="connsiteY9" fmla="*/ 4089490 h 7278043"/>
              <a:gd name="connsiteX10" fmla="*/ 366864 w 7629466"/>
              <a:gd name="connsiteY10" fmla="*/ 3691359 h 7278043"/>
              <a:gd name="connsiteX11" fmla="*/ 764800 w 7629466"/>
              <a:gd name="connsiteY11" fmla="*/ 3423000 h 7278043"/>
              <a:gd name="connsiteX12" fmla="*/ 1252446 w 7629466"/>
              <a:gd name="connsiteY12" fmla="*/ 3324315 h 7278043"/>
              <a:gd name="connsiteX13" fmla="*/ 1267134 w 7629466"/>
              <a:gd name="connsiteY13" fmla="*/ 3324315 h 7278043"/>
              <a:gd name="connsiteX14" fmla="*/ 1276850 w 7629466"/>
              <a:gd name="connsiteY14" fmla="*/ 3324315 h 7278043"/>
              <a:gd name="connsiteX15" fmla="*/ 1977248 w 7629466"/>
              <a:gd name="connsiteY15" fmla="*/ 2987339 h 7278043"/>
              <a:gd name="connsiteX16" fmla="*/ 2149438 w 7629466"/>
              <a:gd name="connsiteY16" fmla="*/ 2220129 h 7278043"/>
              <a:gd name="connsiteX17" fmla="*/ 2100855 w 7629466"/>
              <a:gd name="connsiteY17" fmla="*/ 1804250 h 7278043"/>
              <a:gd name="connsiteX18" fmla="*/ 2242765 w 7629466"/>
              <a:gd name="connsiteY18" fmla="*/ 1101812 h 7278043"/>
              <a:gd name="connsiteX19" fmla="*/ 2629062 w 7629466"/>
              <a:gd name="connsiteY19" fmla="*/ 528468 h 7278043"/>
              <a:gd name="connsiteX20" fmla="*/ 3202126 w 7629466"/>
              <a:gd name="connsiteY20" fmla="*/ 141980 h 7278043"/>
              <a:gd name="connsiteX21" fmla="*/ 3904218 w 7629466"/>
              <a:gd name="connsiteY21" fmla="*/ 0 h 7278043"/>
              <a:gd name="connsiteX22" fmla="*/ 4606311 w 7629466"/>
              <a:gd name="connsiteY22" fmla="*/ 141980 h 7278043"/>
              <a:gd name="connsiteX23" fmla="*/ 5179374 w 7629466"/>
              <a:gd name="connsiteY23" fmla="*/ 528468 h 7278043"/>
              <a:gd name="connsiteX24" fmla="*/ 5510422 w 7629466"/>
              <a:gd name="connsiteY24" fmla="*/ 983119 h 7278043"/>
              <a:gd name="connsiteX25" fmla="*/ 6239518 w 7629466"/>
              <a:gd name="connsiteY25" fmla="*/ 1469761 h 7278043"/>
              <a:gd name="connsiteX26" fmla="*/ 6707279 w 7629466"/>
              <a:gd name="connsiteY26" fmla="*/ 1584046 h 7278043"/>
              <a:gd name="connsiteX27" fmla="*/ 7187128 w 7629466"/>
              <a:gd name="connsiteY27" fmla="*/ 1907570 h 7278043"/>
              <a:gd name="connsiteX28" fmla="*/ 7510606 w 7629466"/>
              <a:gd name="connsiteY28" fmla="*/ 2387656 h 7278043"/>
              <a:gd name="connsiteX29" fmla="*/ 7629467 w 7629466"/>
              <a:gd name="connsiteY29" fmla="*/ 2975809 h 7278043"/>
              <a:gd name="connsiteX30" fmla="*/ 7510606 w 7629466"/>
              <a:gd name="connsiteY30" fmla="*/ 3563962 h 7278043"/>
              <a:gd name="connsiteX31" fmla="*/ 7187128 w 7629466"/>
              <a:gd name="connsiteY31" fmla="*/ 4044048 h 7278043"/>
              <a:gd name="connsiteX32" fmla="*/ 6707279 w 7629466"/>
              <a:gd name="connsiteY32" fmla="*/ 4367685 h 7278043"/>
              <a:gd name="connsiteX33" fmla="*/ 6631691 w 7629466"/>
              <a:gd name="connsiteY33" fmla="*/ 4397302 h 7278043"/>
              <a:gd name="connsiteX34" fmla="*/ 6042923 w 7629466"/>
              <a:gd name="connsiteY34" fmla="*/ 5170051 h 7278043"/>
              <a:gd name="connsiteX35" fmla="*/ 5869942 w 7629466"/>
              <a:gd name="connsiteY35" fmla="*/ 5877576 h 7278043"/>
              <a:gd name="connsiteX36" fmla="*/ 5378906 w 7629466"/>
              <a:gd name="connsiteY36" fmla="*/ 6606352 h 7278043"/>
              <a:gd name="connsiteX37" fmla="*/ 4650488 w 7629466"/>
              <a:gd name="connsiteY37" fmla="*/ 7097629 h 7278043"/>
              <a:gd name="connsiteX38" fmla="*/ 3758128 w 7629466"/>
              <a:gd name="connsiteY38" fmla="*/ 7278043 h 727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7629466" h="7278043">
                <a:moveTo>
                  <a:pt x="3758128" y="7278043"/>
                </a:moveTo>
                <a:cubicBezTo>
                  <a:pt x="3453744" y="7278043"/>
                  <a:pt x="3157948" y="7219149"/>
                  <a:pt x="2878874" y="7103168"/>
                </a:cubicBezTo>
                <a:cubicBezTo>
                  <a:pt x="2609516" y="6991145"/>
                  <a:pt x="2366710" y="6830626"/>
                  <a:pt x="2157235" y="6626021"/>
                </a:cubicBezTo>
                <a:cubicBezTo>
                  <a:pt x="2034871" y="6506537"/>
                  <a:pt x="1926292" y="6374166"/>
                  <a:pt x="1834548" y="6232638"/>
                </a:cubicBezTo>
                <a:cubicBezTo>
                  <a:pt x="1682695" y="5998417"/>
                  <a:pt x="1430511" y="5848298"/>
                  <a:pt x="1152227" y="5826481"/>
                </a:cubicBezTo>
                <a:cubicBezTo>
                  <a:pt x="1019017" y="5816082"/>
                  <a:pt x="888745" y="5784204"/>
                  <a:pt x="764800" y="5731753"/>
                </a:cubicBezTo>
                <a:cubicBezTo>
                  <a:pt x="615546" y="5668563"/>
                  <a:pt x="481658" y="5578356"/>
                  <a:pt x="366864" y="5463393"/>
                </a:cubicBezTo>
                <a:cubicBezTo>
                  <a:pt x="251958" y="5348430"/>
                  <a:pt x="161682" y="5214476"/>
                  <a:pt x="98636" y="5065262"/>
                </a:cubicBezTo>
                <a:cubicBezTo>
                  <a:pt x="33218" y="4910509"/>
                  <a:pt x="0" y="4746373"/>
                  <a:pt x="0" y="4577376"/>
                </a:cubicBezTo>
                <a:cubicBezTo>
                  <a:pt x="0" y="4408380"/>
                  <a:pt x="33218" y="4244244"/>
                  <a:pt x="98636" y="4089490"/>
                </a:cubicBezTo>
                <a:cubicBezTo>
                  <a:pt x="161795" y="3940163"/>
                  <a:pt x="251958" y="3806209"/>
                  <a:pt x="366864" y="3691359"/>
                </a:cubicBezTo>
                <a:cubicBezTo>
                  <a:pt x="481771" y="3576397"/>
                  <a:pt x="615659" y="3486077"/>
                  <a:pt x="764800" y="3423000"/>
                </a:cubicBezTo>
                <a:cubicBezTo>
                  <a:pt x="919477" y="3357549"/>
                  <a:pt x="1083532" y="3324315"/>
                  <a:pt x="1252446" y="3324315"/>
                </a:cubicBezTo>
                <a:cubicBezTo>
                  <a:pt x="1257417" y="3324315"/>
                  <a:pt x="1262275" y="3324315"/>
                  <a:pt x="1267134" y="3324315"/>
                </a:cubicBezTo>
                <a:cubicBezTo>
                  <a:pt x="1270297" y="3324315"/>
                  <a:pt x="1273574" y="3324315"/>
                  <a:pt x="1276850" y="3324315"/>
                </a:cubicBezTo>
                <a:cubicBezTo>
                  <a:pt x="1549146" y="3324315"/>
                  <a:pt x="1806979" y="3200422"/>
                  <a:pt x="1977248" y="2987339"/>
                </a:cubicBezTo>
                <a:cubicBezTo>
                  <a:pt x="2149551" y="2771770"/>
                  <a:pt x="2213049" y="2488715"/>
                  <a:pt x="2149438" y="2220129"/>
                </a:cubicBezTo>
                <a:cubicBezTo>
                  <a:pt x="2117125" y="2084027"/>
                  <a:pt x="2100855" y="1944082"/>
                  <a:pt x="2100855" y="1804250"/>
                </a:cubicBezTo>
                <a:cubicBezTo>
                  <a:pt x="2100855" y="1560873"/>
                  <a:pt x="2148648" y="1324503"/>
                  <a:pt x="2242765" y="1101812"/>
                </a:cubicBezTo>
                <a:cubicBezTo>
                  <a:pt x="2333605" y="886921"/>
                  <a:pt x="2463539" y="693960"/>
                  <a:pt x="2629062" y="528468"/>
                </a:cubicBezTo>
                <a:cubicBezTo>
                  <a:pt x="2794586" y="362862"/>
                  <a:pt x="2987340" y="232865"/>
                  <a:pt x="3202126" y="141980"/>
                </a:cubicBezTo>
                <a:cubicBezTo>
                  <a:pt x="3424707" y="47816"/>
                  <a:pt x="3660960" y="0"/>
                  <a:pt x="3904218" y="0"/>
                </a:cubicBezTo>
                <a:cubicBezTo>
                  <a:pt x="4147476" y="0"/>
                  <a:pt x="4383729" y="47816"/>
                  <a:pt x="4606311" y="141980"/>
                </a:cubicBezTo>
                <a:cubicBezTo>
                  <a:pt x="4821096" y="232865"/>
                  <a:pt x="5013963" y="362862"/>
                  <a:pt x="5179374" y="528468"/>
                </a:cubicBezTo>
                <a:cubicBezTo>
                  <a:pt x="5313714" y="662873"/>
                  <a:pt x="5425005" y="815818"/>
                  <a:pt x="5510422" y="983119"/>
                </a:cubicBezTo>
                <a:cubicBezTo>
                  <a:pt x="5652219" y="1261200"/>
                  <a:pt x="5928356" y="1445458"/>
                  <a:pt x="6239518" y="1469761"/>
                </a:cubicBezTo>
                <a:cubicBezTo>
                  <a:pt x="6400409" y="1482309"/>
                  <a:pt x="6557798" y="1520743"/>
                  <a:pt x="6707279" y="1584046"/>
                </a:cubicBezTo>
                <a:cubicBezTo>
                  <a:pt x="6887152" y="1660123"/>
                  <a:pt x="7048608" y="1768981"/>
                  <a:pt x="7187128" y="1907570"/>
                </a:cubicBezTo>
                <a:cubicBezTo>
                  <a:pt x="7325649" y="2046158"/>
                  <a:pt x="7434454" y="2207694"/>
                  <a:pt x="7510606" y="2387656"/>
                </a:cubicBezTo>
                <a:cubicBezTo>
                  <a:pt x="7589470" y="2574174"/>
                  <a:pt x="7629467" y="2772109"/>
                  <a:pt x="7629467" y="2975809"/>
                </a:cubicBezTo>
                <a:cubicBezTo>
                  <a:pt x="7629467" y="3179509"/>
                  <a:pt x="7589470" y="3377444"/>
                  <a:pt x="7510606" y="3563962"/>
                </a:cubicBezTo>
                <a:cubicBezTo>
                  <a:pt x="7434567" y="3743924"/>
                  <a:pt x="7325762" y="3905459"/>
                  <a:pt x="7187128" y="4044048"/>
                </a:cubicBezTo>
                <a:cubicBezTo>
                  <a:pt x="7048608" y="4182637"/>
                  <a:pt x="6887152" y="4291495"/>
                  <a:pt x="6707279" y="4367685"/>
                </a:cubicBezTo>
                <a:cubicBezTo>
                  <a:pt x="6682422" y="4378198"/>
                  <a:pt x="6657000" y="4388145"/>
                  <a:pt x="6631691" y="4397302"/>
                </a:cubicBezTo>
                <a:cubicBezTo>
                  <a:pt x="6300869" y="4517012"/>
                  <a:pt x="6070717" y="4819284"/>
                  <a:pt x="6042923" y="5170051"/>
                </a:cubicBezTo>
                <a:cubicBezTo>
                  <a:pt x="6023603" y="5413655"/>
                  <a:pt x="5965415" y="5651606"/>
                  <a:pt x="5869942" y="5877576"/>
                </a:cubicBezTo>
                <a:cubicBezTo>
                  <a:pt x="5754471" y="6150683"/>
                  <a:pt x="5589286" y="6395870"/>
                  <a:pt x="5378906" y="6606352"/>
                </a:cubicBezTo>
                <a:cubicBezTo>
                  <a:pt x="5168527" y="6816835"/>
                  <a:pt x="4923461" y="6982101"/>
                  <a:pt x="4650488" y="7097629"/>
                </a:cubicBezTo>
                <a:cubicBezTo>
                  <a:pt x="4367572" y="7217340"/>
                  <a:pt x="4067369" y="7278043"/>
                  <a:pt x="3758128" y="7278043"/>
                </a:cubicBezTo>
                <a:close/>
              </a:path>
            </a:pathLst>
          </a:custGeom>
          <a:solidFill>
            <a:schemeClr val="accent2"/>
          </a:solidFill>
          <a:ln w="687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260303-8FE8-4FB1-0573-FB710F0A4FDD}"/>
              </a:ext>
            </a:extLst>
          </p:cNvPr>
          <p:cNvSpPr txBox="1"/>
          <p:nvPr userDrawn="1"/>
        </p:nvSpPr>
        <p:spPr>
          <a:xfrm>
            <a:off x="9103360" y="6268491"/>
            <a:ext cx="2753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2C2727B-6C67-FB41-9006-844E255079EB}" type="slidenum">
              <a:rPr lang="fi-FI" sz="1100" b="0" i="0" smtClean="0">
                <a:solidFill>
                  <a:schemeClr val="bg1"/>
                </a:solidFill>
                <a:latin typeface="Geologica ExtraLight" pitchFamily="2" charset="0"/>
              </a:rPr>
              <a:t>‹#›</a:t>
            </a:fld>
            <a:endParaRPr lang="en-GB" sz="1100" b="0" i="0" dirty="0">
              <a:solidFill>
                <a:schemeClr val="bg1"/>
              </a:solidFill>
              <a:latin typeface="Geologica ExtraLight" pitchFamily="2" charset="0"/>
            </a:endParaRP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783B3910-5A21-2794-E9A5-DCA5953024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04025" y="533401"/>
            <a:ext cx="5047615" cy="5638800"/>
          </a:xfrm>
          <a:effectLst>
            <a:softEdge rad="66403"/>
          </a:effectLst>
        </p:spPr>
        <p:txBody>
          <a:bodyPr/>
          <a:lstStyle/>
          <a:p>
            <a:endParaRPr lang="en-GB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A07F21F-AFC4-953E-1896-424ECEAD38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4049" y="62244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000" b="0" i="0">
                <a:solidFill>
                  <a:schemeClr val="bg1"/>
                </a:solidFill>
                <a:latin typeface="Geologica ExtraLight" pitchFamily="2" charset="0"/>
              </a:defRPr>
            </a:lvl1pPr>
          </a:lstStyle>
          <a:p>
            <a:fld id="{A45AA33C-8F0B-3B45-B67C-6E89E83E2AE4}" type="datetime1">
              <a:rPr lang="fi-FI" smtClean="0"/>
              <a:pPr/>
              <a:t>27.3.2026</a:t>
            </a:fld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87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/nosto keltain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692EB-501D-DEA4-6726-F9D9CDC63A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360" y="1642366"/>
            <a:ext cx="5755640" cy="2143304"/>
          </a:xfrm>
        </p:spPr>
        <p:txBody>
          <a:bodyPr anchor="b"/>
          <a:lstStyle>
            <a:lvl1pPr>
              <a:defRPr sz="6000" b="1" i="0">
                <a:solidFill>
                  <a:schemeClr val="tx2"/>
                </a:solidFill>
                <a:latin typeface="Geologica ExtraBold" pitchFamily="2" charset="0"/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lorem ipsum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609CD-FB70-554C-81D2-C3A1636CF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0360" y="4143982"/>
            <a:ext cx="5755640" cy="151751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D9A516B-3B95-74FB-D662-558D74B0876F}"/>
              </a:ext>
            </a:extLst>
          </p:cNvPr>
          <p:cNvSpPr/>
          <p:nvPr userDrawn="1"/>
        </p:nvSpPr>
        <p:spPr>
          <a:xfrm>
            <a:off x="9322449" y="4512458"/>
            <a:ext cx="780562" cy="78056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Graphic 7">
            <a:extLst>
              <a:ext uri="{FF2B5EF4-FFF2-40B4-BE49-F238E27FC236}">
                <a16:creationId xmlns:a16="http://schemas.microsoft.com/office/drawing/2014/main" id="{B6CD44AA-938B-3242-4005-C8D99A9668AD}"/>
              </a:ext>
            </a:extLst>
          </p:cNvPr>
          <p:cNvSpPr/>
          <p:nvPr/>
        </p:nvSpPr>
        <p:spPr>
          <a:xfrm rot="16200000">
            <a:off x="7384987" y="-953311"/>
            <a:ext cx="7106936" cy="6779581"/>
          </a:xfrm>
          <a:custGeom>
            <a:avLst/>
            <a:gdLst>
              <a:gd name="connsiteX0" fmla="*/ 3758128 w 7629466"/>
              <a:gd name="connsiteY0" fmla="*/ 7278043 h 7278043"/>
              <a:gd name="connsiteX1" fmla="*/ 2878874 w 7629466"/>
              <a:gd name="connsiteY1" fmla="*/ 7103168 h 7278043"/>
              <a:gd name="connsiteX2" fmla="*/ 2157235 w 7629466"/>
              <a:gd name="connsiteY2" fmla="*/ 6626021 h 7278043"/>
              <a:gd name="connsiteX3" fmla="*/ 1834548 w 7629466"/>
              <a:gd name="connsiteY3" fmla="*/ 6232638 h 7278043"/>
              <a:gd name="connsiteX4" fmla="*/ 1152227 w 7629466"/>
              <a:gd name="connsiteY4" fmla="*/ 5826481 h 7278043"/>
              <a:gd name="connsiteX5" fmla="*/ 764800 w 7629466"/>
              <a:gd name="connsiteY5" fmla="*/ 5731753 h 7278043"/>
              <a:gd name="connsiteX6" fmla="*/ 366864 w 7629466"/>
              <a:gd name="connsiteY6" fmla="*/ 5463393 h 7278043"/>
              <a:gd name="connsiteX7" fmla="*/ 98636 w 7629466"/>
              <a:gd name="connsiteY7" fmla="*/ 5065262 h 7278043"/>
              <a:gd name="connsiteX8" fmla="*/ 0 w 7629466"/>
              <a:gd name="connsiteY8" fmla="*/ 4577376 h 7278043"/>
              <a:gd name="connsiteX9" fmla="*/ 98636 w 7629466"/>
              <a:gd name="connsiteY9" fmla="*/ 4089490 h 7278043"/>
              <a:gd name="connsiteX10" fmla="*/ 366864 w 7629466"/>
              <a:gd name="connsiteY10" fmla="*/ 3691359 h 7278043"/>
              <a:gd name="connsiteX11" fmla="*/ 764800 w 7629466"/>
              <a:gd name="connsiteY11" fmla="*/ 3423000 h 7278043"/>
              <a:gd name="connsiteX12" fmla="*/ 1252446 w 7629466"/>
              <a:gd name="connsiteY12" fmla="*/ 3324315 h 7278043"/>
              <a:gd name="connsiteX13" fmla="*/ 1267134 w 7629466"/>
              <a:gd name="connsiteY13" fmla="*/ 3324315 h 7278043"/>
              <a:gd name="connsiteX14" fmla="*/ 1276850 w 7629466"/>
              <a:gd name="connsiteY14" fmla="*/ 3324315 h 7278043"/>
              <a:gd name="connsiteX15" fmla="*/ 1977248 w 7629466"/>
              <a:gd name="connsiteY15" fmla="*/ 2987339 h 7278043"/>
              <a:gd name="connsiteX16" fmla="*/ 2149438 w 7629466"/>
              <a:gd name="connsiteY16" fmla="*/ 2220129 h 7278043"/>
              <a:gd name="connsiteX17" fmla="*/ 2100855 w 7629466"/>
              <a:gd name="connsiteY17" fmla="*/ 1804250 h 7278043"/>
              <a:gd name="connsiteX18" fmla="*/ 2242765 w 7629466"/>
              <a:gd name="connsiteY18" fmla="*/ 1101812 h 7278043"/>
              <a:gd name="connsiteX19" fmla="*/ 2629062 w 7629466"/>
              <a:gd name="connsiteY19" fmla="*/ 528468 h 7278043"/>
              <a:gd name="connsiteX20" fmla="*/ 3202126 w 7629466"/>
              <a:gd name="connsiteY20" fmla="*/ 141980 h 7278043"/>
              <a:gd name="connsiteX21" fmla="*/ 3904218 w 7629466"/>
              <a:gd name="connsiteY21" fmla="*/ 0 h 7278043"/>
              <a:gd name="connsiteX22" fmla="*/ 4606311 w 7629466"/>
              <a:gd name="connsiteY22" fmla="*/ 141980 h 7278043"/>
              <a:gd name="connsiteX23" fmla="*/ 5179374 w 7629466"/>
              <a:gd name="connsiteY23" fmla="*/ 528468 h 7278043"/>
              <a:gd name="connsiteX24" fmla="*/ 5510422 w 7629466"/>
              <a:gd name="connsiteY24" fmla="*/ 983119 h 7278043"/>
              <a:gd name="connsiteX25" fmla="*/ 6239518 w 7629466"/>
              <a:gd name="connsiteY25" fmla="*/ 1469761 h 7278043"/>
              <a:gd name="connsiteX26" fmla="*/ 6707279 w 7629466"/>
              <a:gd name="connsiteY26" fmla="*/ 1584046 h 7278043"/>
              <a:gd name="connsiteX27" fmla="*/ 7187128 w 7629466"/>
              <a:gd name="connsiteY27" fmla="*/ 1907570 h 7278043"/>
              <a:gd name="connsiteX28" fmla="*/ 7510606 w 7629466"/>
              <a:gd name="connsiteY28" fmla="*/ 2387656 h 7278043"/>
              <a:gd name="connsiteX29" fmla="*/ 7629467 w 7629466"/>
              <a:gd name="connsiteY29" fmla="*/ 2975809 h 7278043"/>
              <a:gd name="connsiteX30" fmla="*/ 7510606 w 7629466"/>
              <a:gd name="connsiteY30" fmla="*/ 3563962 h 7278043"/>
              <a:gd name="connsiteX31" fmla="*/ 7187128 w 7629466"/>
              <a:gd name="connsiteY31" fmla="*/ 4044048 h 7278043"/>
              <a:gd name="connsiteX32" fmla="*/ 6707279 w 7629466"/>
              <a:gd name="connsiteY32" fmla="*/ 4367685 h 7278043"/>
              <a:gd name="connsiteX33" fmla="*/ 6631691 w 7629466"/>
              <a:gd name="connsiteY33" fmla="*/ 4397302 h 7278043"/>
              <a:gd name="connsiteX34" fmla="*/ 6042923 w 7629466"/>
              <a:gd name="connsiteY34" fmla="*/ 5170051 h 7278043"/>
              <a:gd name="connsiteX35" fmla="*/ 5869942 w 7629466"/>
              <a:gd name="connsiteY35" fmla="*/ 5877576 h 7278043"/>
              <a:gd name="connsiteX36" fmla="*/ 5378906 w 7629466"/>
              <a:gd name="connsiteY36" fmla="*/ 6606352 h 7278043"/>
              <a:gd name="connsiteX37" fmla="*/ 4650488 w 7629466"/>
              <a:gd name="connsiteY37" fmla="*/ 7097629 h 7278043"/>
              <a:gd name="connsiteX38" fmla="*/ 3758128 w 7629466"/>
              <a:gd name="connsiteY38" fmla="*/ 7278043 h 727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7629466" h="7278043">
                <a:moveTo>
                  <a:pt x="3758128" y="7278043"/>
                </a:moveTo>
                <a:cubicBezTo>
                  <a:pt x="3453744" y="7278043"/>
                  <a:pt x="3157948" y="7219149"/>
                  <a:pt x="2878874" y="7103168"/>
                </a:cubicBezTo>
                <a:cubicBezTo>
                  <a:pt x="2609516" y="6991145"/>
                  <a:pt x="2366710" y="6830626"/>
                  <a:pt x="2157235" y="6626021"/>
                </a:cubicBezTo>
                <a:cubicBezTo>
                  <a:pt x="2034871" y="6506537"/>
                  <a:pt x="1926292" y="6374166"/>
                  <a:pt x="1834548" y="6232638"/>
                </a:cubicBezTo>
                <a:cubicBezTo>
                  <a:pt x="1682695" y="5998417"/>
                  <a:pt x="1430511" y="5848298"/>
                  <a:pt x="1152227" y="5826481"/>
                </a:cubicBezTo>
                <a:cubicBezTo>
                  <a:pt x="1019017" y="5816082"/>
                  <a:pt x="888745" y="5784204"/>
                  <a:pt x="764800" y="5731753"/>
                </a:cubicBezTo>
                <a:cubicBezTo>
                  <a:pt x="615546" y="5668563"/>
                  <a:pt x="481658" y="5578356"/>
                  <a:pt x="366864" y="5463393"/>
                </a:cubicBezTo>
                <a:cubicBezTo>
                  <a:pt x="251958" y="5348430"/>
                  <a:pt x="161682" y="5214476"/>
                  <a:pt x="98636" y="5065262"/>
                </a:cubicBezTo>
                <a:cubicBezTo>
                  <a:pt x="33218" y="4910509"/>
                  <a:pt x="0" y="4746373"/>
                  <a:pt x="0" y="4577376"/>
                </a:cubicBezTo>
                <a:cubicBezTo>
                  <a:pt x="0" y="4408380"/>
                  <a:pt x="33218" y="4244244"/>
                  <a:pt x="98636" y="4089490"/>
                </a:cubicBezTo>
                <a:cubicBezTo>
                  <a:pt x="161795" y="3940163"/>
                  <a:pt x="251958" y="3806209"/>
                  <a:pt x="366864" y="3691359"/>
                </a:cubicBezTo>
                <a:cubicBezTo>
                  <a:pt x="481771" y="3576397"/>
                  <a:pt x="615659" y="3486077"/>
                  <a:pt x="764800" y="3423000"/>
                </a:cubicBezTo>
                <a:cubicBezTo>
                  <a:pt x="919477" y="3357549"/>
                  <a:pt x="1083532" y="3324315"/>
                  <a:pt x="1252446" y="3324315"/>
                </a:cubicBezTo>
                <a:cubicBezTo>
                  <a:pt x="1257417" y="3324315"/>
                  <a:pt x="1262275" y="3324315"/>
                  <a:pt x="1267134" y="3324315"/>
                </a:cubicBezTo>
                <a:cubicBezTo>
                  <a:pt x="1270297" y="3324315"/>
                  <a:pt x="1273574" y="3324315"/>
                  <a:pt x="1276850" y="3324315"/>
                </a:cubicBezTo>
                <a:cubicBezTo>
                  <a:pt x="1549146" y="3324315"/>
                  <a:pt x="1806979" y="3200422"/>
                  <a:pt x="1977248" y="2987339"/>
                </a:cubicBezTo>
                <a:cubicBezTo>
                  <a:pt x="2149551" y="2771770"/>
                  <a:pt x="2213049" y="2488715"/>
                  <a:pt x="2149438" y="2220129"/>
                </a:cubicBezTo>
                <a:cubicBezTo>
                  <a:pt x="2117125" y="2084027"/>
                  <a:pt x="2100855" y="1944082"/>
                  <a:pt x="2100855" y="1804250"/>
                </a:cubicBezTo>
                <a:cubicBezTo>
                  <a:pt x="2100855" y="1560873"/>
                  <a:pt x="2148648" y="1324503"/>
                  <a:pt x="2242765" y="1101812"/>
                </a:cubicBezTo>
                <a:cubicBezTo>
                  <a:pt x="2333605" y="886921"/>
                  <a:pt x="2463539" y="693960"/>
                  <a:pt x="2629062" y="528468"/>
                </a:cubicBezTo>
                <a:cubicBezTo>
                  <a:pt x="2794586" y="362862"/>
                  <a:pt x="2987340" y="232865"/>
                  <a:pt x="3202126" y="141980"/>
                </a:cubicBezTo>
                <a:cubicBezTo>
                  <a:pt x="3424707" y="47816"/>
                  <a:pt x="3660960" y="0"/>
                  <a:pt x="3904218" y="0"/>
                </a:cubicBezTo>
                <a:cubicBezTo>
                  <a:pt x="4147476" y="0"/>
                  <a:pt x="4383729" y="47816"/>
                  <a:pt x="4606311" y="141980"/>
                </a:cubicBezTo>
                <a:cubicBezTo>
                  <a:pt x="4821096" y="232865"/>
                  <a:pt x="5013963" y="362862"/>
                  <a:pt x="5179374" y="528468"/>
                </a:cubicBezTo>
                <a:cubicBezTo>
                  <a:pt x="5313714" y="662873"/>
                  <a:pt x="5425005" y="815818"/>
                  <a:pt x="5510422" y="983119"/>
                </a:cubicBezTo>
                <a:cubicBezTo>
                  <a:pt x="5652219" y="1261200"/>
                  <a:pt x="5928356" y="1445458"/>
                  <a:pt x="6239518" y="1469761"/>
                </a:cubicBezTo>
                <a:cubicBezTo>
                  <a:pt x="6400409" y="1482309"/>
                  <a:pt x="6557798" y="1520743"/>
                  <a:pt x="6707279" y="1584046"/>
                </a:cubicBezTo>
                <a:cubicBezTo>
                  <a:pt x="6887152" y="1660123"/>
                  <a:pt x="7048608" y="1768981"/>
                  <a:pt x="7187128" y="1907570"/>
                </a:cubicBezTo>
                <a:cubicBezTo>
                  <a:pt x="7325649" y="2046158"/>
                  <a:pt x="7434454" y="2207694"/>
                  <a:pt x="7510606" y="2387656"/>
                </a:cubicBezTo>
                <a:cubicBezTo>
                  <a:pt x="7589470" y="2574174"/>
                  <a:pt x="7629467" y="2772109"/>
                  <a:pt x="7629467" y="2975809"/>
                </a:cubicBezTo>
                <a:cubicBezTo>
                  <a:pt x="7629467" y="3179509"/>
                  <a:pt x="7589470" y="3377444"/>
                  <a:pt x="7510606" y="3563962"/>
                </a:cubicBezTo>
                <a:cubicBezTo>
                  <a:pt x="7434567" y="3743924"/>
                  <a:pt x="7325762" y="3905459"/>
                  <a:pt x="7187128" y="4044048"/>
                </a:cubicBezTo>
                <a:cubicBezTo>
                  <a:pt x="7048608" y="4182637"/>
                  <a:pt x="6887152" y="4291495"/>
                  <a:pt x="6707279" y="4367685"/>
                </a:cubicBezTo>
                <a:cubicBezTo>
                  <a:pt x="6682422" y="4378198"/>
                  <a:pt x="6657000" y="4388145"/>
                  <a:pt x="6631691" y="4397302"/>
                </a:cubicBezTo>
                <a:cubicBezTo>
                  <a:pt x="6300869" y="4517012"/>
                  <a:pt x="6070717" y="4819284"/>
                  <a:pt x="6042923" y="5170051"/>
                </a:cubicBezTo>
                <a:cubicBezTo>
                  <a:pt x="6023603" y="5413655"/>
                  <a:pt x="5965415" y="5651606"/>
                  <a:pt x="5869942" y="5877576"/>
                </a:cubicBezTo>
                <a:cubicBezTo>
                  <a:pt x="5754471" y="6150683"/>
                  <a:pt x="5589286" y="6395870"/>
                  <a:pt x="5378906" y="6606352"/>
                </a:cubicBezTo>
                <a:cubicBezTo>
                  <a:pt x="5168527" y="6816835"/>
                  <a:pt x="4923461" y="6982101"/>
                  <a:pt x="4650488" y="7097629"/>
                </a:cubicBezTo>
                <a:cubicBezTo>
                  <a:pt x="4367572" y="7217340"/>
                  <a:pt x="4067369" y="7278043"/>
                  <a:pt x="3758128" y="7278043"/>
                </a:cubicBezTo>
                <a:close/>
              </a:path>
            </a:pathLst>
          </a:custGeom>
          <a:solidFill>
            <a:schemeClr val="accent1"/>
          </a:solidFill>
          <a:ln w="687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3D9569-DD51-5F12-DBDE-C6125EEE7449}"/>
              </a:ext>
            </a:extLst>
          </p:cNvPr>
          <p:cNvSpPr txBox="1"/>
          <p:nvPr userDrawn="1"/>
        </p:nvSpPr>
        <p:spPr>
          <a:xfrm>
            <a:off x="9103360" y="6268491"/>
            <a:ext cx="2753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2C2727B-6C67-FB41-9006-844E255079EB}" type="slidenum">
              <a:rPr lang="fi-FI" sz="1100" b="0" i="0" smtClean="0">
                <a:latin typeface="Geologica ExtraLight" pitchFamily="2" charset="0"/>
              </a:rPr>
              <a:t>‹#›</a:t>
            </a:fld>
            <a:endParaRPr lang="en-GB" sz="1100" b="0" i="0" dirty="0">
              <a:latin typeface="Geologica ExtraLight" pitchFamily="2" charset="0"/>
            </a:endParaRP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8C13A041-482F-A7A1-FFEF-22F52A58B7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04025" y="533401"/>
            <a:ext cx="5047615" cy="5638800"/>
          </a:xfrm>
          <a:effectLst>
            <a:softEdge rad="66403"/>
          </a:effectLst>
        </p:spPr>
        <p:txBody>
          <a:bodyPr/>
          <a:lstStyle/>
          <a:p>
            <a:endParaRPr lang="en-GB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0D40FF7-7701-B7AB-39E3-24936BD37C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4049" y="62244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000" b="0" i="0">
                <a:solidFill>
                  <a:schemeClr val="tx1"/>
                </a:solidFill>
                <a:latin typeface="Geologica ExtraLight" pitchFamily="2" charset="0"/>
              </a:defRPr>
            </a:lvl1pPr>
          </a:lstStyle>
          <a:p>
            <a:fld id="{A45AA33C-8F0B-3B45-B67C-6E89E83E2AE4}" type="datetime1">
              <a:rPr lang="fi-FI" smtClean="0"/>
              <a:pPr/>
              <a:t>27.3.2026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847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palstaa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E74D1-325F-E2F6-077A-7BC3838E3F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360" y="451008"/>
            <a:ext cx="876808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lorem ipsum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2958E-BEF2-1342-D955-19AECE4EBC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0360" y="1825625"/>
            <a:ext cx="4134363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F79ABE-B83D-3D25-DC5F-177421D07A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60068" y="1825625"/>
            <a:ext cx="4134363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440DCA-4F82-82B4-7AFD-ECEDA9ECA4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79" t="-494" r="50000" b="494"/>
          <a:stretch>
            <a:fillRect/>
          </a:stretch>
        </p:blipFill>
        <p:spPr>
          <a:xfrm>
            <a:off x="9108443" y="535798"/>
            <a:ext cx="3083558" cy="58423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0B227C-24D0-7172-47CE-6C3665FDD87E}"/>
              </a:ext>
            </a:extLst>
          </p:cNvPr>
          <p:cNvSpPr txBox="1"/>
          <p:nvPr userDrawn="1"/>
        </p:nvSpPr>
        <p:spPr>
          <a:xfrm>
            <a:off x="9103360" y="6268491"/>
            <a:ext cx="2753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2C2727B-6C67-FB41-9006-844E255079EB}" type="slidenum">
              <a:rPr lang="fi-FI" sz="1100" b="0" i="0" smtClean="0">
                <a:latin typeface="Geologica ExtraLight" pitchFamily="2" charset="0"/>
              </a:rPr>
              <a:t>‹#›</a:t>
            </a:fld>
            <a:endParaRPr lang="en-GB" sz="1100" b="0" i="0" dirty="0">
              <a:latin typeface="Geologica ExtraLight" pitchFamily="2" charset="0"/>
            </a:endParaRP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ABB1D4-C563-ADE5-7C26-15A2D75A5B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4049" y="62244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000" b="0" i="0">
                <a:solidFill>
                  <a:schemeClr val="tx1"/>
                </a:solidFill>
                <a:latin typeface="Geologica ExtraLight" pitchFamily="2" charset="0"/>
              </a:defRPr>
            </a:lvl1pPr>
          </a:lstStyle>
          <a:p>
            <a:fld id="{A45AA33C-8F0B-3B45-B67C-6E89E83E2AE4}" type="datetime1">
              <a:rPr lang="fi-FI" smtClean="0"/>
              <a:pPr/>
              <a:t>27.3.2026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554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 vaale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30C47-2FED-8BA3-8DF5-510D457F9A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4594" y="2494732"/>
            <a:ext cx="7227088" cy="2387600"/>
          </a:xfrm>
        </p:spPr>
        <p:txBody>
          <a:bodyPr anchor="b">
            <a:noAutofit/>
          </a:bodyPr>
          <a:lstStyle>
            <a:lvl1pPr algn="l">
              <a:defRPr sz="6000" b="1" i="0">
                <a:solidFill>
                  <a:schemeClr val="bg2"/>
                </a:solidFill>
                <a:latin typeface="Geologica ExtraBold" pitchFamily="2" charset="0"/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lorem ipsum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A3D244-088D-03C2-2CFA-4DDAE1FBE0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595" y="5344512"/>
            <a:ext cx="7227087" cy="630620"/>
          </a:xfrm>
        </p:spPr>
        <p:txBody>
          <a:bodyPr>
            <a:no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Geologica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Ingressi</a:t>
            </a:r>
            <a:r>
              <a:rPr lang="en-US" dirty="0"/>
              <a:t> /</a:t>
            </a:r>
            <a:r>
              <a:rPr lang="en-US" dirty="0" err="1"/>
              <a:t>esittäjän</a:t>
            </a:r>
            <a:r>
              <a:rPr lang="en-US" dirty="0"/>
              <a:t> </a:t>
            </a:r>
            <a:r>
              <a:rPr lang="en-US" dirty="0" err="1"/>
              <a:t>nimi</a:t>
            </a:r>
            <a:r>
              <a:rPr lang="en-US" dirty="0"/>
              <a:t> ja </a:t>
            </a:r>
            <a:r>
              <a:rPr lang="en-US" dirty="0" err="1"/>
              <a:t>päivämäärä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F3F541-F709-032F-8165-3B173E9AAD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049" y="535798"/>
            <a:ext cx="3644291" cy="11433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24DB34-30A7-B49D-DD96-215DC4B760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79" t="-494" r="50000" b="494"/>
          <a:stretch>
            <a:fillRect/>
          </a:stretch>
        </p:blipFill>
        <p:spPr>
          <a:xfrm>
            <a:off x="9108443" y="535798"/>
            <a:ext cx="3083558" cy="584235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B7217-88E7-6D1A-E6F7-2F14DCEE53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4049" y="62244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000" b="0" i="0">
                <a:solidFill>
                  <a:schemeClr val="bg1"/>
                </a:solidFill>
                <a:latin typeface="Geologica ExtraLight" pitchFamily="2" charset="0"/>
              </a:defRPr>
            </a:lvl1pPr>
          </a:lstStyle>
          <a:p>
            <a:fld id="{A45AA33C-8F0B-3B45-B67C-6E89E83E2AE4}" type="datetime1">
              <a:rPr lang="fi-FI" smtClean="0"/>
              <a:pPr/>
              <a:t>27.3.2026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39831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palstaa oik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E74D1-325F-E2F6-077A-7BC3838E3F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5960" y="451008"/>
            <a:ext cx="862076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lorem ipsum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2958E-BEF2-1342-D955-19AECE4EBC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5960" y="1825625"/>
            <a:ext cx="4134363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F79ABE-B83D-3D25-DC5F-177421D07A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55668" y="1825625"/>
            <a:ext cx="4134363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C3232B-372E-170F-3880-3D9AA901C2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80" t="-494" r="50000" b="494"/>
          <a:stretch>
            <a:fillRect/>
          </a:stretch>
        </p:blipFill>
        <p:spPr>
          <a:xfrm rot="10800000">
            <a:off x="-7941" y="509373"/>
            <a:ext cx="3083558" cy="58423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7F7988-E4F3-C2D8-B754-8F0D9C1E0B50}"/>
              </a:ext>
            </a:extLst>
          </p:cNvPr>
          <p:cNvSpPr txBox="1"/>
          <p:nvPr userDrawn="1"/>
        </p:nvSpPr>
        <p:spPr>
          <a:xfrm>
            <a:off x="9103360" y="6268491"/>
            <a:ext cx="2753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2C2727B-6C67-FB41-9006-844E255079EB}" type="slidenum">
              <a:rPr lang="fi-FI" sz="1100" b="0" i="0" smtClean="0">
                <a:latin typeface="Geologica ExtraLight" pitchFamily="2" charset="0"/>
              </a:rPr>
              <a:t>‹#›</a:t>
            </a:fld>
            <a:endParaRPr lang="en-GB" sz="1100" b="0" i="0" dirty="0">
              <a:latin typeface="Geologica ExtraLight" pitchFamily="2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96765ED-4EDB-A25C-3C98-473B2CDFFD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4049" y="62244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000" b="0" i="0">
                <a:solidFill>
                  <a:schemeClr val="tx1"/>
                </a:solidFill>
                <a:latin typeface="Geologica ExtraLight" pitchFamily="2" charset="0"/>
              </a:defRPr>
            </a:lvl1pPr>
          </a:lstStyle>
          <a:p>
            <a:fld id="{A45AA33C-8F0B-3B45-B67C-6E89E83E2AE4}" type="datetime1">
              <a:rPr lang="fi-FI" smtClean="0"/>
              <a:pPr/>
              <a:t>27.3.2026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243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nosto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AFD5B33-0E2E-56FC-87F4-B6D98C65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360" y="755569"/>
            <a:ext cx="5418414" cy="1325563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lorem ipsum</a:t>
            </a:r>
            <a:endParaRPr lang="en-GB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0E33FF3-0DE0-001D-FD46-EFB78DCE7A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084247" y="457037"/>
            <a:ext cx="5767392" cy="5767392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ACA78E9A-D86C-07C3-A799-9FEB33177F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65004" y="1692025"/>
            <a:ext cx="4196026" cy="2684834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 b="1" i="0">
                <a:solidFill>
                  <a:schemeClr val="tx2"/>
                </a:solidFill>
                <a:latin typeface="Geologica SemiBold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Nosto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lorem ipsum dolor sit </a:t>
            </a:r>
            <a:r>
              <a:rPr lang="en-US" dirty="0" err="1"/>
              <a:t>amaet</a:t>
            </a:r>
            <a:endParaRPr lang="en-GB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46A813C-7DBB-8CE5-B87C-25AF6F7EF9B8}"/>
              </a:ext>
            </a:extLst>
          </p:cNvPr>
          <p:cNvSpPr/>
          <p:nvPr userDrawn="1"/>
        </p:nvSpPr>
        <p:spPr>
          <a:xfrm>
            <a:off x="7141104" y="4851998"/>
            <a:ext cx="780562" cy="7805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999A05-818F-5147-3272-CBA59047F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0360" y="2412459"/>
            <a:ext cx="5418414" cy="3764503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C8EA91-1123-61D0-25FD-3665C6BFC8A5}"/>
              </a:ext>
            </a:extLst>
          </p:cNvPr>
          <p:cNvSpPr txBox="1"/>
          <p:nvPr userDrawn="1"/>
        </p:nvSpPr>
        <p:spPr>
          <a:xfrm>
            <a:off x="9103360" y="6268491"/>
            <a:ext cx="2753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2C2727B-6C67-FB41-9006-844E255079EB}" type="slidenum">
              <a:rPr lang="fi-FI" sz="1100" b="0" i="0" smtClean="0">
                <a:latin typeface="Geologica ExtraLight" pitchFamily="2" charset="0"/>
              </a:rPr>
              <a:t>‹#›</a:t>
            </a:fld>
            <a:endParaRPr lang="en-GB" sz="1100" b="0" i="0" dirty="0">
              <a:latin typeface="Geologica ExtraLight" pitchFamily="2" charset="0"/>
            </a:endParaRP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95E14D7-58AA-26A1-BC26-C3DB5E4C2B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4049" y="62244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000" b="0" i="0">
                <a:solidFill>
                  <a:schemeClr val="tx1"/>
                </a:solidFill>
                <a:latin typeface="Geologica ExtraLight" pitchFamily="2" charset="0"/>
              </a:defRPr>
            </a:lvl1pPr>
          </a:lstStyle>
          <a:p>
            <a:fld id="{A45AA33C-8F0B-3B45-B67C-6E89E83E2AE4}" type="datetime1">
              <a:rPr lang="fi-FI" smtClean="0"/>
              <a:pPr/>
              <a:t>27.3.2026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5879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nosto oik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AFD5B33-0E2E-56FC-87F4-B6D98C65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8306" y="755569"/>
            <a:ext cx="5418414" cy="1325563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lorem ipsum</a:t>
            </a:r>
            <a:endParaRPr lang="en-GB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0E33FF3-0DE0-001D-FD46-EFB78DCE7A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40363" y="457037"/>
            <a:ext cx="5767392" cy="5767392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ACA78E9A-D86C-07C3-A799-9FEB33177F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10242" y="2800399"/>
            <a:ext cx="4196026" cy="2684834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 b="1" i="0">
                <a:solidFill>
                  <a:schemeClr val="bg2"/>
                </a:solidFill>
                <a:latin typeface="Geologica SemiBold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Nosto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lorem ipsum dolor sit </a:t>
            </a:r>
            <a:r>
              <a:rPr lang="en-US" dirty="0" err="1"/>
              <a:t>amaet</a:t>
            </a:r>
            <a:endParaRPr lang="en-GB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46A813C-7DBB-8CE5-B87C-25AF6F7EF9B8}"/>
              </a:ext>
            </a:extLst>
          </p:cNvPr>
          <p:cNvSpPr/>
          <p:nvPr userDrawn="1"/>
        </p:nvSpPr>
        <p:spPr>
          <a:xfrm rot="5400000">
            <a:off x="4187236" y="1035192"/>
            <a:ext cx="780562" cy="78056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999A05-818F-5147-3272-CBA59047F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8306" y="2412459"/>
            <a:ext cx="5418414" cy="3764503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063E82-C48D-4AAA-B55F-9FA38F087933}"/>
              </a:ext>
            </a:extLst>
          </p:cNvPr>
          <p:cNvSpPr txBox="1"/>
          <p:nvPr userDrawn="1"/>
        </p:nvSpPr>
        <p:spPr>
          <a:xfrm>
            <a:off x="9103360" y="6268491"/>
            <a:ext cx="2753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2C2727B-6C67-FB41-9006-844E255079EB}" type="slidenum">
              <a:rPr lang="fi-FI" sz="1100" b="0" i="0" smtClean="0">
                <a:latin typeface="Geologica ExtraLight" pitchFamily="2" charset="0"/>
              </a:rPr>
              <a:t>‹#›</a:t>
            </a:fld>
            <a:endParaRPr lang="en-GB" sz="1100" b="0" i="0" dirty="0">
              <a:latin typeface="Geologica ExtraLight" pitchFamily="2" charset="0"/>
            </a:endParaRP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2CED119-03CA-F27D-5083-46F2BEB00F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4049" y="62244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000" b="0" i="0">
                <a:solidFill>
                  <a:schemeClr val="tx1"/>
                </a:solidFill>
                <a:latin typeface="Geologica ExtraLight" pitchFamily="2" charset="0"/>
              </a:defRPr>
            </a:lvl1pPr>
          </a:lstStyle>
          <a:p>
            <a:fld id="{A45AA33C-8F0B-3B45-B67C-6E89E83E2AE4}" type="datetime1">
              <a:rPr lang="fi-FI" smtClean="0"/>
              <a:pPr/>
              <a:t>27.3.2026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2403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aphic 7">
            <a:extLst>
              <a:ext uri="{FF2B5EF4-FFF2-40B4-BE49-F238E27FC236}">
                <a16:creationId xmlns:a16="http://schemas.microsoft.com/office/drawing/2014/main" id="{6A02657B-CBB0-A203-F05F-2623AB63C7A7}"/>
              </a:ext>
            </a:extLst>
          </p:cNvPr>
          <p:cNvSpPr/>
          <p:nvPr userDrawn="1"/>
        </p:nvSpPr>
        <p:spPr>
          <a:xfrm rot="19800000">
            <a:off x="-58608" y="1924251"/>
            <a:ext cx="4351339" cy="4150911"/>
          </a:xfrm>
          <a:custGeom>
            <a:avLst/>
            <a:gdLst>
              <a:gd name="connsiteX0" fmla="*/ 3758128 w 7629466"/>
              <a:gd name="connsiteY0" fmla="*/ 7278043 h 7278043"/>
              <a:gd name="connsiteX1" fmla="*/ 2878874 w 7629466"/>
              <a:gd name="connsiteY1" fmla="*/ 7103168 h 7278043"/>
              <a:gd name="connsiteX2" fmla="*/ 2157235 w 7629466"/>
              <a:gd name="connsiteY2" fmla="*/ 6626021 h 7278043"/>
              <a:gd name="connsiteX3" fmla="*/ 1834548 w 7629466"/>
              <a:gd name="connsiteY3" fmla="*/ 6232638 h 7278043"/>
              <a:gd name="connsiteX4" fmla="*/ 1152227 w 7629466"/>
              <a:gd name="connsiteY4" fmla="*/ 5826481 h 7278043"/>
              <a:gd name="connsiteX5" fmla="*/ 764800 w 7629466"/>
              <a:gd name="connsiteY5" fmla="*/ 5731753 h 7278043"/>
              <a:gd name="connsiteX6" fmla="*/ 366864 w 7629466"/>
              <a:gd name="connsiteY6" fmla="*/ 5463393 h 7278043"/>
              <a:gd name="connsiteX7" fmla="*/ 98636 w 7629466"/>
              <a:gd name="connsiteY7" fmla="*/ 5065262 h 7278043"/>
              <a:gd name="connsiteX8" fmla="*/ 0 w 7629466"/>
              <a:gd name="connsiteY8" fmla="*/ 4577376 h 7278043"/>
              <a:gd name="connsiteX9" fmla="*/ 98636 w 7629466"/>
              <a:gd name="connsiteY9" fmla="*/ 4089490 h 7278043"/>
              <a:gd name="connsiteX10" fmla="*/ 366864 w 7629466"/>
              <a:gd name="connsiteY10" fmla="*/ 3691359 h 7278043"/>
              <a:gd name="connsiteX11" fmla="*/ 764800 w 7629466"/>
              <a:gd name="connsiteY11" fmla="*/ 3423000 h 7278043"/>
              <a:gd name="connsiteX12" fmla="*/ 1252446 w 7629466"/>
              <a:gd name="connsiteY12" fmla="*/ 3324315 h 7278043"/>
              <a:gd name="connsiteX13" fmla="*/ 1267134 w 7629466"/>
              <a:gd name="connsiteY13" fmla="*/ 3324315 h 7278043"/>
              <a:gd name="connsiteX14" fmla="*/ 1276850 w 7629466"/>
              <a:gd name="connsiteY14" fmla="*/ 3324315 h 7278043"/>
              <a:gd name="connsiteX15" fmla="*/ 1977248 w 7629466"/>
              <a:gd name="connsiteY15" fmla="*/ 2987339 h 7278043"/>
              <a:gd name="connsiteX16" fmla="*/ 2149438 w 7629466"/>
              <a:gd name="connsiteY16" fmla="*/ 2220129 h 7278043"/>
              <a:gd name="connsiteX17" fmla="*/ 2100855 w 7629466"/>
              <a:gd name="connsiteY17" fmla="*/ 1804250 h 7278043"/>
              <a:gd name="connsiteX18" fmla="*/ 2242765 w 7629466"/>
              <a:gd name="connsiteY18" fmla="*/ 1101812 h 7278043"/>
              <a:gd name="connsiteX19" fmla="*/ 2629062 w 7629466"/>
              <a:gd name="connsiteY19" fmla="*/ 528468 h 7278043"/>
              <a:gd name="connsiteX20" fmla="*/ 3202126 w 7629466"/>
              <a:gd name="connsiteY20" fmla="*/ 141980 h 7278043"/>
              <a:gd name="connsiteX21" fmla="*/ 3904218 w 7629466"/>
              <a:gd name="connsiteY21" fmla="*/ 0 h 7278043"/>
              <a:gd name="connsiteX22" fmla="*/ 4606311 w 7629466"/>
              <a:gd name="connsiteY22" fmla="*/ 141980 h 7278043"/>
              <a:gd name="connsiteX23" fmla="*/ 5179374 w 7629466"/>
              <a:gd name="connsiteY23" fmla="*/ 528468 h 7278043"/>
              <a:gd name="connsiteX24" fmla="*/ 5510422 w 7629466"/>
              <a:gd name="connsiteY24" fmla="*/ 983119 h 7278043"/>
              <a:gd name="connsiteX25" fmla="*/ 6239518 w 7629466"/>
              <a:gd name="connsiteY25" fmla="*/ 1469761 h 7278043"/>
              <a:gd name="connsiteX26" fmla="*/ 6707279 w 7629466"/>
              <a:gd name="connsiteY26" fmla="*/ 1584046 h 7278043"/>
              <a:gd name="connsiteX27" fmla="*/ 7187128 w 7629466"/>
              <a:gd name="connsiteY27" fmla="*/ 1907570 h 7278043"/>
              <a:gd name="connsiteX28" fmla="*/ 7510606 w 7629466"/>
              <a:gd name="connsiteY28" fmla="*/ 2387656 h 7278043"/>
              <a:gd name="connsiteX29" fmla="*/ 7629467 w 7629466"/>
              <a:gd name="connsiteY29" fmla="*/ 2975809 h 7278043"/>
              <a:gd name="connsiteX30" fmla="*/ 7510606 w 7629466"/>
              <a:gd name="connsiteY30" fmla="*/ 3563962 h 7278043"/>
              <a:gd name="connsiteX31" fmla="*/ 7187128 w 7629466"/>
              <a:gd name="connsiteY31" fmla="*/ 4044048 h 7278043"/>
              <a:gd name="connsiteX32" fmla="*/ 6707279 w 7629466"/>
              <a:gd name="connsiteY32" fmla="*/ 4367685 h 7278043"/>
              <a:gd name="connsiteX33" fmla="*/ 6631691 w 7629466"/>
              <a:gd name="connsiteY33" fmla="*/ 4397302 h 7278043"/>
              <a:gd name="connsiteX34" fmla="*/ 6042923 w 7629466"/>
              <a:gd name="connsiteY34" fmla="*/ 5170051 h 7278043"/>
              <a:gd name="connsiteX35" fmla="*/ 5869942 w 7629466"/>
              <a:gd name="connsiteY35" fmla="*/ 5877576 h 7278043"/>
              <a:gd name="connsiteX36" fmla="*/ 5378906 w 7629466"/>
              <a:gd name="connsiteY36" fmla="*/ 6606352 h 7278043"/>
              <a:gd name="connsiteX37" fmla="*/ 4650488 w 7629466"/>
              <a:gd name="connsiteY37" fmla="*/ 7097629 h 7278043"/>
              <a:gd name="connsiteX38" fmla="*/ 3758128 w 7629466"/>
              <a:gd name="connsiteY38" fmla="*/ 7278043 h 727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7629466" h="7278043">
                <a:moveTo>
                  <a:pt x="3758128" y="7278043"/>
                </a:moveTo>
                <a:cubicBezTo>
                  <a:pt x="3453744" y="7278043"/>
                  <a:pt x="3157948" y="7219149"/>
                  <a:pt x="2878874" y="7103168"/>
                </a:cubicBezTo>
                <a:cubicBezTo>
                  <a:pt x="2609516" y="6991145"/>
                  <a:pt x="2366710" y="6830626"/>
                  <a:pt x="2157235" y="6626021"/>
                </a:cubicBezTo>
                <a:cubicBezTo>
                  <a:pt x="2034871" y="6506537"/>
                  <a:pt x="1926292" y="6374166"/>
                  <a:pt x="1834548" y="6232638"/>
                </a:cubicBezTo>
                <a:cubicBezTo>
                  <a:pt x="1682695" y="5998417"/>
                  <a:pt x="1430511" y="5848298"/>
                  <a:pt x="1152227" y="5826481"/>
                </a:cubicBezTo>
                <a:cubicBezTo>
                  <a:pt x="1019017" y="5816082"/>
                  <a:pt x="888745" y="5784204"/>
                  <a:pt x="764800" y="5731753"/>
                </a:cubicBezTo>
                <a:cubicBezTo>
                  <a:pt x="615546" y="5668563"/>
                  <a:pt x="481658" y="5578356"/>
                  <a:pt x="366864" y="5463393"/>
                </a:cubicBezTo>
                <a:cubicBezTo>
                  <a:pt x="251958" y="5348430"/>
                  <a:pt x="161682" y="5214476"/>
                  <a:pt x="98636" y="5065262"/>
                </a:cubicBezTo>
                <a:cubicBezTo>
                  <a:pt x="33218" y="4910509"/>
                  <a:pt x="0" y="4746373"/>
                  <a:pt x="0" y="4577376"/>
                </a:cubicBezTo>
                <a:cubicBezTo>
                  <a:pt x="0" y="4408380"/>
                  <a:pt x="33218" y="4244244"/>
                  <a:pt x="98636" y="4089490"/>
                </a:cubicBezTo>
                <a:cubicBezTo>
                  <a:pt x="161795" y="3940163"/>
                  <a:pt x="251958" y="3806209"/>
                  <a:pt x="366864" y="3691359"/>
                </a:cubicBezTo>
                <a:cubicBezTo>
                  <a:pt x="481771" y="3576397"/>
                  <a:pt x="615659" y="3486077"/>
                  <a:pt x="764800" y="3423000"/>
                </a:cubicBezTo>
                <a:cubicBezTo>
                  <a:pt x="919477" y="3357549"/>
                  <a:pt x="1083532" y="3324315"/>
                  <a:pt x="1252446" y="3324315"/>
                </a:cubicBezTo>
                <a:cubicBezTo>
                  <a:pt x="1257417" y="3324315"/>
                  <a:pt x="1262275" y="3324315"/>
                  <a:pt x="1267134" y="3324315"/>
                </a:cubicBezTo>
                <a:cubicBezTo>
                  <a:pt x="1270297" y="3324315"/>
                  <a:pt x="1273574" y="3324315"/>
                  <a:pt x="1276850" y="3324315"/>
                </a:cubicBezTo>
                <a:cubicBezTo>
                  <a:pt x="1549146" y="3324315"/>
                  <a:pt x="1806979" y="3200422"/>
                  <a:pt x="1977248" y="2987339"/>
                </a:cubicBezTo>
                <a:cubicBezTo>
                  <a:pt x="2149551" y="2771770"/>
                  <a:pt x="2213049" y="2488715"/>
                  <a:pt x="2149438" y="2220129"/>
                </a:cubicBezTo>
                <a:cubicBezTo>
                  <a:pt x="2117125" y="2084027"/>
                  <a:pt x="2100855" y="1944082"/>
                  <a:pt x="2100855" y="1804250"/>
                </a:cubicBezTo>
                <a:cubicBezTo>
                  <a:pt x="2100855" y="1560873"/>
                  <a:pt x="2148648" y="1324503"/>
                  <a:pt x="2242765" y="1101812"/>
                </a:cubicBezTo>
                <a:cubicBezTo>
                  <a:pt x="2333605" y="886921"/>
                  <a:pt x="2463539" y="693960"/>
                  <a:pt x="2629062" y="528468"/>
                </a:cubicBezTo>
                <a:cubicBezTo>
                  <a:pt x="2794586" y="362862"/>
                  <a:pt x="2987340" y="232865"/>
                  <a:pt x="3202126" y="141980"/>
                </a:cubicBezTo>
                <a:cubicBezTo>
                  <a:pt x="3424707" y="47816"/>
                  <a:pt x="3660960" y="0"/>
                  <a:pt x="3904218" y="0"/>
                </a:cubicBezTo>
                <a:cubicBezTo>
                  <a:pt x="4147476" y="0"/>
                  <a:pt x="4383729" y="47816"/>
                  <a:pt x="4606311" y="141980"/>
                </a:cubicBezTo>
                <a:cubicBezTo>
                  <a:pt x="4821096" y="232865"/>
                  <a:pt x="5013963" y="362862"/>
                  <a:pt x="5179374" y="528468"/>
                </a:cubicBezTo>
                <a:cubicBezTo>
                  <a:pt x="5313714" y="662873"/>
                  <a:pt x="5425005" y="815818"/>
                  <a:pt x="5510422" y="983119"/>
                </a:cubicBezTo>
                <a:cubicBezTo>
                  <a:pt x="5652219" y="1261200"/>
                  <a:pt x="5928356" y="1445458"/>
                  <a:pt x="6239518" y="1469761"/>
                </a:cubicBezTo>
                <a:cubicBezTo>
                  <a:pt x="6400409" y="1482309"/>
                  <a:pt x="6557798" y="1520743"/>
                  <a:pt x="6707279" y="1584046"/>
                </a:cubicBezTo>
                <a:cubicBezTo>
                  <a:pt x="6887152" y="1660123"/>
                  <a:pt x="7048608" y="1768981"/>
                  <a:pt x="7187128" y="1907570"/>
                </a:cubicBezTo>
                <a:cubicBezTo>
                  <a:pt x="7325649" y="2046158"/>
                  <a:pt x="7434454" y="2207694"/>
                  <a:pt x="7510606" y="2387656"/>
                </a:cubicBezTo>
                <a:cubicBezTo>
                  <a:pt x="7589470" y="2574174"/>
                  <a:pt x="7629467" y="2772109"/>
                  <a:pt x="7629467" y="2975809"/>
                </a:cubicBezTo>
                <a:cubicBezTo>
                  <a:pt x="7629467" y="3179509"/>
                  <a:pt x="7589470" y="3377444"/>
                  <a:pt x="7510606" y="3563962"/>
                </a:cubicBezTo>
                <a:cubicBezTo>
                  <a:pt x="7434567" y="3743924"/>
                  <a:pt x="7325762" y="3905459"/>
                  <a:pt x="7187128" y="4044048"/>
                </a:cubicBezTo>
                <a:cubicBezTo>
                  <a:pt x="7048608" y="4182637"/>
                  <a:pt x="6887152" y="4291495"/>
                  <a:pt x="6707279" y="4367685"/>
                </a:cubicBezTo>
                <a:cubicBezTo>
                  <a:pt x="6682422" y="4378198"/>
                  <a:pt x="6657000" y="4388145"/>
                  <a:pt x="6631691" y="4397302"/>
                </a:cubicBezTo>
                <a:cubicBezTo>
                  <a:pt x="6300869" y="4517012"/>
                  <a:pt x="6070717" y="4819284"/>
                  <a:pt x="6042923" y="5170051"/>
                </a:cubicBezTo>
                <a:cubicBezTo>
                  <a:pt x="6023603" y="5413655"/>
                  <a:pt x="5965415" y="5651606"/>
                  <a:pt x="5869942" y="5877576"/>
                </a:cubicBezTo>
                <a:cubicBezTo>
                  <a:pt x="5754471" y="6150683"/>
                  <a:pt x="5589286" y="6395870"/>
                  <a:pt x="5378906" y="6606352"/>
                </a:cubicBezTo>
                <a:cubicBezTo>
                  <a:pt x="5168527" y="6816835"/>
                  <a:pt x="4923461" y="6982101"/>
                  <a:pt x="4650488" y="7097629"/>
                </a:cubicBezTo>
                <a:cubicBezTo>
                  <a:pt x="4367572" y="7217340"/>
                  <a:pt x="4067369" y="7278043"/>
                  <a:pt x="3758128" y="7278043"/>
                </a:cubicBezTo>
                <a:close/>
              </a:path>
            </a:pathLst>
          </a:custGeom>
          <a:solidFill>
            <a:schemeClr val="accent3"/>
          </a:solidFill>
          <a:ln w="687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2" name="Graphic 7">
            <a:extLst>
              <a:ext uri="{FF2B5EF4-FFF2-40B4-BE49-F238E27FC236}">
                <a16:creationId xmlns:a16="http://schemas.microsoft.com/office/drawing/2014/main" id="{172D53C7-13DA-58C8-D76D-E39CF5EC32A2}"/>
              </a:ext>
            </a:extLst>
          </p:cNvPr>
          <p:cNvSpPr/>
          <p:nvPr userDrawn="1"/>
        </p:nvSpPr>
        <p:spPr>
          <a:xfrm rot="6300000">
            <a:off x="4182512" y="1924252"/>
            <a:ext cx="4351339" cy="4150911"/>
          </a:xfrm>
          <a:custGeom>
            <a:avLst/>
            <a:gdLst>
              <a:gd name="connsiteX0" fmla="*/ 3758128 w 7629466"/>
              <a:gd name="connsiteY0" fmla="*/ 7278043 h 7278043"/>
              <a:gd name="connsiteX1" fmla="*/ 2878874 w 7629466"/>
              <a:gd name="connsiteY1" fmla="*/ 7103168 h 7278043"/>
              <a:gd name="connsiteX2" fmla="*/ 2157235 w 7629466"/>
              <a:gd name="connsiteY2" fmla="*/ 6626021 h 7278043"/>
              <a:gd name="connsiteX3" fmla="*/ 1834548 w 7629466"/>
              <a:gd name="connsiteY3" fmla="*/ 6232638 h 7278043"/>
              <a:gd name="connsiteX4" fmla="*/ 1152227 w 7629466"/>
              <a:gd name="connsiteY4" fmla="*/ 5826481 h 7278043"/>
              <a:gd name="connsiteX5" fmla="*/ 764800 w 7629466"/>
              <a:gd name="connsiteY5" fmla="*/ 5731753 h 7278043"/>
              <a:gd name="connsiteX6" fmla="*/ 366864 w 7629466"/>
              <a:gd name="connsiteY6" fmla="*/ 5463393 h 7278043"/>
              <a:gd name="connsiteX7" fmla="*/ 98636 w 7629466"/>
              <a:gd name="connsiteY7" fmla="*/ 5065262 h 7278043"/>
              <a:gd name="connsiteX8" fmla="*/ 0 w 7629466"/>
              <a:gd name="connsiteY8" fmla="*/ 4577376 h 7278043"/>
              <a:gd name="connsiteX9" fmla="*/ 98636 w 7629466"/>
              <a:gd name="connsiteY9" fmla="*/ 4089490 h 7278043"/>
              <a:gd name="connsiteX10" fmla="*/ 366864 w 7629466"/>
              <a:gd name="connsiteY10" fmla="*/ 3691359 h 7278043"/>
              <a:gd name="connsiteX11" fmla="*/ 764800 w 7629466"/>
              <a:gd name="connsiteY11" fmla="*/ 3423000 h 7278043"/>
              <a:gd name="connsiteX12" fmla="*/ 1252446 w 7629466"/>
              <a:gd name="connsiteY12" fmla="*/ 3324315 h 7278043"/>
              <a:gd name="connsiteX13" fmla="*/ 1267134 w 7629466"/>
              <a:gd name="connsiteY13" fmla="*/ 3324315 h 7278043"/>
              <a:gd name="connsiteX14" fmla="*/ 1276850 w 7629466"/>
              <a:gd name="connsiteY14" fmla="*/ 3324315 h 7278043"/>
              <a:gd name="connsiteX15" fmla="*/ 1977248 w 7629466"/>
              <a:gd name="connsiteY15" fmla="*/ 2987339 h 7278043"/>
              <a:gd name="connsiteX16" fmla="*/ 2149438 w 7629466"/>
              <a:gd name="connsiteY16" fmla="*/ 2220129 h 7278043"/>
              <a:gd name="connsiteX17" fmla="*/ 2100855 w 7629466"/>
              <a:gd name="connsiteY17" fmla="*/ 1804250 h 7278043"/>
              <a:gd name="connsiteX18" fmla="*/ 2242765 w 7629466"/>
              <a:gd name="connsiteY18" fmla="*/ 1101812 h 7278043"/>
              <a:gd name="connsiteX19" fmla="*/ 2629062 w 7629466"/>
              <a:gd name="connsiteY19" fmla="*/ 528468 h 7278043"/>
              <a:gd name="connsiteX20" fmla="*/ 3202126 w 7629466"/>
              <a:gd name="connsiteY20" fmla="*/ 141980 h 7278043"/>
              <a:gd name="connsiteX21" fmla="*/ 3904218 w 7629466"/>
              <a:gd name="connsiteY21" fmla="*/ 0 h 7278043"/>
              <a:gd name="connsiteX22" fmla="*/ 4606311 w 7629466"/>
              <a:gd name="connsiteY22" fmla="*/ 141980 h 7278043"/>
              <a:gd name="connsiteX23" fmla="*/ 5179374 w 7629466"/>
              <a:gd name="connsiteY23" fmla="*/ 528468 h 7278043"/>
              <a:gd name="connsiteX24" fmla="*/ 5510422 w 7629466"/>
              <a:gd name="connsiteY24" fmla="*/ 983119 h 7278043"/>
              <a:gd name="connsiteX25" fmla="*/ 6239518 w 7629466"/>
              <a:gd name="connsiteY25" fmla="*/ 1469761 h 7278043"/>
              <a:gd name="connsiteX26" fmla="*/ 6707279 w 7629466"/>
              <a:gd name="connsiteY26" fmla="*/ 1584046 h 7278043"/>
              <a:gd name="connsiteX27" fmla="*/ 7187128 w 7629466"/>
              <a:gd name="connsiteY27" fmla="*/ 1907570 h 7278043"/>
              <a:gd name="connsiteX28" fmla="*/ 7510606 w 7629466"/>
              <a:gd name="connsiteY28" fmla="*/ 2387656 h 7278043"/>
              <a:gd name="connsiteX29" fmla="*/ 7629467 w 7629466"/>
              <a:gd name="connsiteY29" fmla="*/ 2975809 h 7278043"/>
              <a:gd name="connsiteX30" fmla="*/ 7510606 w 7629466"/>
              <a:gd name="connsiteY30" fmla="*/ 3563962 h 7278043"/>
              <a:gd name="connsiteX31" fmla="*/ 7187128 w 7629466"/>
              <a:gd name="connsiteY31" fmla="*/ 4044048 h 7278043"/>
              <a:gd name="connsiteX32" fmla="*/ 6707279 w 7629466"/>
              <a:gd name="connsiteY32" fmla="*/ 4367685 h 7278043"/>
              <a:gd name="connsiteX33" fmla="*/ 6631691 w 7629466"/>
              <a:gd name="connsiteY33" fmla="*/ 4397302 h 7278043"/>
              <a:gd name="connsiteX34" fmla="*/ 6042923 w 7629466"/>
              <a:gd name="connsiteY34" fmla="*/ 5170051 h 7278043"/>
              <a:gd name="connsiteX35" fmla="*/ 5869942 w 7629466"/>
              <a:gd name="connsiteY35" fmla="*/ 5877576 h 7278043"/>
              <a:gd name="connsiteX36" fmla="*/ 5378906 w 7629466"/>
              <a:gd name="connsiteY36" fmla="*/ 6606352 h 7278043"/>
              <a:gd name="connsiteX37" fmla="*/ 4650488 w 7629466"/>
              <a:gd name="connsiteY37" fmla="*/ 7097629 h 7278043"/>
              <a:gd name="connsiteX38" fmla="*/ 3758128 w 7629466"/>
              <a:gd name="connsiteY38" fmla="*/ 7278043 h 727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7629466" h="7278043">
                <a:moveTo>
                  <a:pt x="3758128" y="7278043"/>
                </a:moveTo>
                <a:cubicBezTo>
                  <a:pt x="3453744" y="7278043"/>
                  <a:pt x="3157948" y="7219149"/>
                  <a:pt x="2878874" y="7103168"/>
                </a:cubicBezTo>
                <a:cubicBezTo>
                  <a:pt x="2609516" y="6991145"/>
                  <a:pt x="2366710" y="6830626"/>
                  <a:pt x="2157235" y="6626021"/>
                </a:cubicBezTo>
                <a:cubicBezTo>
                  <a:pt x="2034871" y="6506537"/>
                  <a:pt x="1926292" y="6374166"/>
                  <a:pt x="1834548" y="6232638"/>
                </a:cubicBezTo>
                <a:cubicBezTo>
                  <a:pt x="1682695" y="5998417"/>
                  <a:pt x="1430511" y="5848298"/>
                  <a:pt x="1152227" y="5826481"/>
                </a:cubicBezTo>
                <a:cubicBezTo>
                  <a:pt x="1019017" y="5816082"/>
                  <a:pt x="888745" y="5784204"/>
                  <a:pt x="764800" y="5731753"/>
                </a:cubicBezTo>
                <a:cubicBezTo>
                  <a:pt x="615546" y="5668563"/>
                  <a:pt x="481658" y="5578356"/>
                  <a:pt x="366864" y="5463393"/>
                </a:cubicBezTo>
                <a:cubicBezTo>
                  <a:pt x="251958" y="5348430"/>
                  <a:pt x="161682" y="5214476"/>
                  <a:pt x="98636" y="5065262"/>
                </a:cubicBezTo>
                <a:cubicBezTo>
                  <a:pt x="33218" y="4910509"/>
                  <a:pt x="0" y="4746373"/>
                  <a:pt x="0" y="4577376"/>
                </a:cubicBezTo>
                <a:cubicBezTo>
                  <a:pt x="0" y="4408380"/>
                  <a:pt x="33218" y="4244244"/>
                  <a:pt x="98636" y="4089490"/>
                </a:cubicBezTo>
                <a:cubicBezTo>
                  <a:pt x="161795" y="3940163"/>
                  <a:pt x="251958" y="3806209"/>
                  <a:pt x="366864" y="3691359"/>
                </a:cubicBezTo>
                <a:cubicBezTo>
                  <a:pt x="481771" y="3576397"/>
                  <a:pt x="615659" y="3486077"/>
                  <a:pt x="764800" y="3423000"/>
                </a:cubicBezTo>
                <a:cubicBezTo>
                  <a:pt x="919477" y="3357549"/>
                  <a:pt x="1083532" y="3324315"/>
                  <a:pt x="1252446" y="3324315"/>
                </a:cubicBezTo>
                <a:cubicBezTo>
                  <a:pt x="1257417" y="3324315"/>
                  <a:pt x="1262275" y="3324315"/>
                  <a:pt x="1267134" y="3324315"/>
                </a:cubicBezTo>
                <a:cubicBezTo>
                  <a:pt x="1270297" y="3324315"/>
                  <a:pt x="1273574" y="3324315"/>
                  <a:pt x="1276850" y="3324315"/>
                </a:cubicBezTo>
                <a:cubicBezTo>
                  <a:pt x="1549146" y="3324315"/>
                  <a:pt x="1806979" y="3200422"/>
                  <a:pt x="1977248" y="2987339"/>
                </a:cubicBezTo>
                <a:cubicBezTo>
                  <a:pt x="2149551" y="2771770"/>
                  <a:pt x="2213049" y="2488715"/>
                  <a:pt x="2149438" y="2220129"/>
                </a:cubicBezTo>
                <a:cubicBezTo>
                  <a:pt x="2117125" y="2084027"/>
                  <a:pt x="2100855" y="1944082"/>
                  <a:pt x="2100855" y="1804250"/>
                </a:cubicBezTo>
                <a:cubicBezTo>
                  <a:pt x="2100855" y="1560873"/>
                  <a:pt x="2148648" y="1324503"/>
                  <a:pt x="2242765" y="1101812"/>
                </a:cubicBezTo>
                <a:cubicBezTo>
                  <a:pt x="2333605" y="886921"/>
                  <a:pt x="2463539" y="693960"/>
                  <a:pt x="2629062" y="528468"/>
                </a:cubicBezTo>
                <a:cubicBezTo>
                  <a:pt x="2794586" y="362862"/>
                  <a:pt x="2987340" y="232865"/>
                  <a:pt x="3202126" y="141980"/>
                </a:cubicBezTo>
                <a:cubicBezTo>
                  <a:pt x="3424707" y="47816"/>
                  <a:pt x="3660960" y="0"/>
                  <a:pt x="3904218" y="0"/>
                </a:cubicBezTo>
                <a:cubicBezTo>
                  <a:pt x="4147476" y="0"/>
                  <a:pt x="4383729" y="47816"/>
                  <a:pt x="4606311" y="141980"/>
                </a:cubicBezTo>
                <a:cubicBezTo>
                  <a:pt x="4821096" y="232865"/>
                  <a:pt x="5013963" y="362862"/>
                  <a:pt x="5179374" y="528468"/>
                </a:cubicBezTo>
                <a:cubicBezTo>
                  <a:pt x="5313714" y="662873"/>
                  <a:pt x="5425005" y="815818"/>
                  <a:pt x="5510422" y="983119"/>
                </a:cubicBezTo>
                <a:cubicBezTo>
                  <a:pt x="5652219" y="1261200"/>
                  <a:pt x="5928356" y="1445458"/>
                  <a:pt x="6239518" y="1469761"/>
                </a:cubicBezTo>
                <a:cubicBezTo>
                  <a:pt x="6400409" y="1482309"/>
                  <a:pt x="6557798" y="1520743"/>
                  <a:pt x="6707279" y="1584046"/>
                </a:cubicBezTo>
                <a:cubicBezTo>
                  <a:pt x="6887152" y="1660123"/>
                  <a:pt x="7048608" y="1768981"/>
                  <a:pt x="7187128" y="1907570"/>
                </a:cubicBezTo>
                <a:cubicBezTo>
                  <a:pt x="7325649" y="2046158"/>
                  <a:pt x="7434454" y="2207694"/>
                  <a:pt x="7510606" y="2387656"/>
                </a:cubicBezTo>
                <a:cubicBezTo>
                  <a:pt x="7589470" y="2574174"/>
                  <a:pt x="7629467" y="2772109"/>
                  <a:pt x="7629467" y="2975809"/>
                </a:cubicBezTo>
                <a:cubicBezTo>
                  <a:pt x="7629467" y="3179509"/>
                  <a:pt x="7589470" y="3377444"/>
                  <a:pt x="7510606" y="3563962"/>
                </a:cubicBezTo>
                <a:cubicBezTo>
                  <a:pt x="7434567" y="3743924"/>
                  <a:pt x="7325762" y="3905459"/>
                  <a:pt x="7187128" y="4044048"/>
                </a:cubicBezTo>
                <a:cubicBezTo>
                  <a:pt x="7048608" y="4182637"/>
                  <a:pt x="6887152" y="4291495"/>
                  <a:pt x="6707279" y="4367685"/>
                </a:cubicBezTo>
                <a:cubicBezTo>
                  <a:pt x="6682422" y="4378198"/>
                  <a:pt x="6657000" y="4388145"/>
                  <a:pt x="6631691" y="4397302"/>
                </a:cubicBezTo>
                <a:cubicBezTo>
                  <a:pt x="6300869" y="4517012"/>
                  <a:pt x="6070717" y="4819284"/>
                  <a:pt x="6042923" y="5170051"/>
                </a:cubicBezTo>
                <a:cubicBezTo>
                  <a:pt x="6023603" y="5413655"/>
                  <a:pt x="5965415" y="5651606"/>
                  <a:pt x="5869942" y="5877576"/>
                </a:cubicBezTo>
                <a:cubicBezTo>
                  <a:pt x="5754471" y="6150683"/>
                  <a:pt x="5589286" y="6395870"/>
                  <a:pt x="5378906" y="6606352"/>
                </a:cubicBezTo>
                <a:cubicBezTo>
                  <a:pt x="5168527" y="6816835"/>
                  <a:pt x="4923461" y="6982101"/>
                  <a:pt x="4650488" y="7097629"/>
                </a:cubicBezTo>
                <a:cubicBezTo>
                  <a:pt x="4367572" y="7217340"/>
                  <a:pt x="4067369" y="7278043"/>
                  <a:pt x="3758128" y="7278043"/>
                </a:cubicBezTo>
                <a:close/>
              </a:path>
            </a:pathLst>
          </a:custGeom>
          <a:solidFill>
            <a:schemeClr val="accent3"/>
          </a:solidFill>
          <a:ln w="687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3" name="Graphic 7">
            <a:extLst>
              <a:ext uri="{FF2B5EF4-FFF2-40B4-BE49-F238E27FC236}">
                <a16:creationId xmlns:a16="http://schemas.microsoft.com/office/drawing/2014/main" id="{8128AD42-469A-F4F1-91CC-FA95E696CB97}"/>
              </a:ext>
            </a:extLst>
          </p:cNvPr>
          <p:cNvSpPr/>
          <p:nvPr userDrawn="1"/>
        </p:nvSpPr>
        <p:spPr>
          <a:xfrm rot="19800000">
            <a:off x="7899272" y="1924251"/>
            <a:ext cx="4351339" cy="4150911"/>
          </a:xfrm>
          <a:custGeom>
            <a:avLst/>
            <a:gdLst>
              <a:gd name="connsiteX0" fmla="*/ 3758128 w 7629466"/>
              <a:gd name="connsiteY0" fmla="*/ 7278043 h 7278043"/>
              <a:gd name="connsiteX1" fmla="*/ 2878874 w 7629466"/>
              <a:gd name="connsiteY1" fmla="*/ 7103168 h 7278043"/>
              <a:gd name="connsiteX2" fmla="*/ 2157235 w 7629466"/>
              <a:gd name="connsiteY2" fmla="*/ 6626021 h 7278043"/>
              <a:gd name="connsiteX3" fmla="*/ 1834548 w 7629466"/>
              <a:gd name="connsiteY3" fmla="*/ 6232638 h 7278043"/>
              <a:gd name="connsiteX4" fmla="*/ 1152227 w 7629466"/>
              <a:gd name="connsiteY4" fmla="*/ 5826481 h 7278043"/>
              <a:gd name="connsiteX5" fmla="*/ 764800 w 7629466"/>
              <a:gd name="connsiteY5" fmla="*/ 5731753 h 7278043"/>
              <a:gd name="connsiteX6" fmla="*/ 366864 w 7629466"/>
              <a:gd name="connsiteY6" fmla="*/ 5463393 h 7278043"/>
              <a:gd name="connsiteX7" fmla="*/ 98636 w 7629466"/>
              <a:gd name="connsiteY7" fmla="*/ 5065262 h 7278043"/>
              <a:gd name="connsiteX8" fmla="*/ 0 w 7629466"/>
              <a:gd name="connsiteY8" fmla="*/ 4577376 h 7278043"/>
              <a:gd name="connsiteX9" fmla="*/ 98636 w 7629466"/>
              <a:gd name="connsiteY9" fmla="*/ 4089490 h 7278043"/>
              <a:gd name="connsiteX10" fmla="*/ 366864 w 7629466"/>
              <a:gd name="connsiteY10" fmla="*/ 3691359 h 7278043"/>
              <a:gd name="connsiteX11" fmla="*/ 764800 w 7629466"/>
              <a:gd name="connsiteY11" fmla="*/ 3423000 h 7278043"/>
              <a:gd name="connsiteX12" fmla="*/ 1252446 w 7629466"/>
              <a:gd name="connsiteY12" fmla="*/ 3324315 h 7278043"/>
              <a:gd name="connsiteX13" fmla="*/ 1267134 w 7629466"/>
              <a:gd name="connsiteY13" fmla="*/ 3324315 h 7278043"/>
              <a:gd name="connsiteX14" fmla="*/ 1276850 w 7629466"/>
              <a:gd name="connsiteY14" fmla="*/ 3324315 h 7278043"/>
              <a:gd name="connsiteX15" fmla="*/ 1977248 w 7629466"/>
              <a:gd name="connsiteY15" fmla="*/ 2987339 h 7278043"/>
              <a:gd name="connsiteX16" fmla="*/ 2149438 w 7629466"/>
              <a:gd name="connsiteY16" fmla="*/ 2220129 h 7278043"/>
              <a:gd name="connsiteX17" fmla="*/ 2100855 w 7629466"/>
              <a:gd name="connsiteY17" fmla="*/ 1804250 h 7278043"/>
              <a:gd name="connsiteX18" fmla="*/ 2242765 w 7629466"/>
              <a:gd name="connsiteY18" fmla="*/ 1101812 h 7278043"/>
              <a:gd name="connsiteX19" fmla="*/ 2629062 w 7629466"/>
              <a:gd name="connsiteY19" fmla="*/ 528468 h 7278043"/>
              <a:gd name="connsiteX20" fmla="*/ 3202126 w 7629466"/>
              <a:gd name="connsiteY20" fmla="*/ 141980 h 7278043"/>
              <a:gd name="connsiteX21" fmla="*/ 3904218 w 7629466"/>
              <a:gd name="connsiteY21" fmla="*/ 0 h 7278043"/>
              <a:gd name="connsiteX22" fmla="*/ 4606311 w 7629466"/>
              <a:gd name="connsiteY22" fmla="*/ 141980 h 7278043"/>
              <a:gd name="connsiteX23" fmla="*/ 5179374 w 7629466"/>
              <a:gd name="connsiteY23" fmla="*/ 528468 h 7278043"/>
              <a:gd name="connsiteX24" fmla="*/ 5510422 w 7629466"/>
              <a:gd name="connsiteY24" fmla="*/ 983119 h 7278043"/>
              <a:gd name="connsiteX25" fmla="*/ 6239518 w 7629466"/>
              <a:gd name="connsiteY25" fmla="*/ 1469761 h 7278043"/>
              <a:gd name="connsiteX26" fmla="*/ 6707279 w 7629466"/>
              <a:gd name="connsiteY26" fmla="*/ 1584046 h 7278043"/>
              <a:gd name="connsiteX27" fmla="*/ 7187128 w 7629466"/>
              <a:gd name="connsiteY27" fmla="*/ 1907570 h 7278043"/>
              <a:gd name="connsiteX28" fmla="*/ 7510606 w 7629466"/>
              <a:gd name="connsiteY28" fmla="*/ 2387656 h 7278043"/>
              <a:gd name="connsiteX29" fmla="*/ 7629467 w 7629466"/>
              <a:gd name="connsiteY29" fmla="*/ 2975809 h 7278043"/>
              <a:gd name="connsiteX30" fmla="*/ 7510606 w 7629466"/>
              <a:gd name="connsiteY30" fmla="*/ 3563962 h 7278043"/>
              <a:gd name="connsiteX31" fmla="*/ 7187128 w 7629466"/>
              <a:gd name="connsiteY31" fmla="*/ 4044048 h 7278043"/>
              <a:gd name="connsiteX32" fmla="*/ 6707279 w 7629466"/>
              <a:gd name="connsiteY32" fmla="*/ 4367685 h 7278043"/>
              <a:gd name="connsiteX33" fmla="*/ 6631691 w 7629466"/>
              <a:gd name="connsiteY33" fmla="*/ 4397302 h 7278043"/>
              <a:gd name="connsiteX34" fmla="*/ 6042923 w 7629466"/>
              <a:gd name="connsiteY34" fmla="*/ 5170051 h 7278043"/>
              <a:gd name="connsiteX35" fmla="*/ 5869942 w 7629466"/>
              <a:gd name="connsiteY35" fmla="*/ 5877576 h 7278043"/>
              <a:gd name="connsiteX36" fmla="*/ 5378906 w 7629466"/>
              <a:gd name="connsiteY36" fmla="*/ 6606352 h 7278043"/>
              <a:gd name="connsiteX37" fmla="*/ 4650488 w 7629466"/>
              <a:gd name="connsiteY37" fmla="*/ 7097629 h 7278043"/>
              <a:gd name="connsiteX38" fmla="*/ 3758128 w 7629466"/>
              <a:gd name="connsiteY38" fmla="*/ 7278043 h 727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7629466" h="7278043">
                <a:moveTo>
                  <a:pt x="3758128" y="7278043"/>
                </a:moveTo>
                <a:cubicBezTo>
                  <a:pt x="3453744" y="7278043"/>
                  <a:pt x="3157948" y="7219149"/>
                  <a:pt x="2878874" y="7103168"/>
                </a:cubicBezTo>
                <a:cubicBezTo>
                  <a:pt x="2609516" y="6991145"/>
                  <a:pt x="2366710" y="6830626"/>
                  <a:pt x="2157235" y="6626021"/>
                </a:cubicBezTo>
                <a:cubicBezTo>
                  <a:pt x="2034871" y="6506537"/>
                  <a:pt x="1926292" y="6374166"/>
                  <a:pt x="1834548" y="6232638"/>
                </a:cubicBezTo>
                <a:cubicBezTo>
                  <a:pt x="1682695" y="5998417"/>
                  <a:pt x="1430511" y="5848298"/>
                  <a:pt x="1152227" y="5826481"/>
                </a:cubicBezTo>
                <a:cubicBezTo>
                  <a:pt x="1019017" y="5816082"/>
                  <a:pt x="888745" y="5784204"/>
                  <a:pt x="764800" y="5731753"/>
                </a:cubicBezTo>
                <a:cubicBezTo>
                  <a:pt x="615546" y="5668563"/>
                  <a:pt x="481658" y="5578356"/>
                  <a:pt x="366864" y="5463393"/>
                </a:cubicBezTo>
                <a:cubicBezTo>
                  <a:pt x="251958" y="5348430"/>
                  <a:pt x="161682" y="5214476"/>
                  <a:pt x="98636" y="5065262"/>
                </a:cubicBezTo>
                <a:cubicBezTo>
                  <a:pt x="33218" y="4910509"/>
                  <a:pt x="0" y="4746373"/>
                  <a:pt x="0" y="4577376"/>
                </a:cubicBezTo>
                <a:cubicBezTo>
                  <a:pt x="0" y="4408380"/>
                  <a:pt x="33218" y="4244244"/>
                  <a:pt x="98636" y="4089490"/>
                </a:cubicBezTo>
                <a:cubicBezTo>
                  <a:pt x="161795" y="3940163"/>
                  <a:pt x="251958" y="3806209"/>
                  <a:pt x="366864" y="3691359"/>
                </a:cubicBezTo>
                <a:cubicBezTo>
                  <a:pt x="481771" y="3576397"/>
                  <a:pt x="615659" y="3486077"/>
                  <a:pt x="764800" y="3423000"/>
                </a:cubicBezTo>
                <a:cubicBezTo>
                  <a:pt x="919477" y="3357549"/>
                  <a:pt x="1083532" y="3324315"/>
                  <a:pt x="1252446" y="3324315"/>
                </a:cubicBezTo>
                <a:cubicBezTo>
                  <a:pt x="1257417" y="3324315"/>
                  <a:pt x="1262275" y="3324315"/>
                  <a:pt x="1267134" y="3324315"/>
                </a:cubicBezTo>
                <a:cubicBezTo>
                  <a:pt x="1270297" y="3324315"/>
                  <a:pt x="1273574" y="3324315"/>
                  <a:pt x="1276850" y="3324315"/>
                </a:cubicBezTo>
                <a:cubicBezTo>
                  <a:pt x="1549146" y="3324315"/>
                  <a:pt x="1806979" y="3200422"/>
                  <a:pt x="1977248" y="2987339"/>
                </a:cubicBezTo>
                <a:cubicBezTo>
                  <a:pt x="2149551" y="2771770"/>
                  <a:pt x="2213049" y="2488715"/>
                  <a:pt x="2149438" y="2220129"/>
                </a:cubicBezTo>
                <a:cubicBezTo>
                  <a:pt x="2117125" y="2084027"/>
                  <a:pt x="2100855" y="1944082"/>
                  <a:pt x="2100855" y="1804250"/>
                </a:cubicBezTo>
                <a:cubicBezTo>
                  <a:pt x="2100855" y="1560873"/>
                  <a:pt x="2148648" y="1324503"/>
                  <a:pt x="2242765" y="1101812"/>
                </a:cubicBezTo>
                <a:cubicBezTo>
                  <a:pt x="2333605" y="886921"/>
                  <a:pt x="2463539" y="693960"/>
                  <a:pt x="2629062" y="528468"/>
                </a:cubicBezTo>
                <a:cubicBezTo>
                  <a:pt x="2794586" y="362862"/>
                  <a:pt x="2987340" y="232865"/>
                  <a:pt x="3202126" y="141980"/>
                </a:cubicBezTo>
                <a:cubicBezTo>
                  <a:pt x="3424707" y="47816"/>
                  <a:pt x="3660960" y="0"/>
                  <a:pt x="3904218" y="0"/>
                </a:cubicBezTo>
                <a:cubicBezTo>
                  <a:pt x="4147476" y="0"/>
                  <a:pt x="4383729" y="47816"/>
                  <a:pt x="4606311" y="141980"/>
                </a:cubicBezTo>
                <a:cubicBezTo>
                  <a:pt x="4821096" y="232865"/>
                  <a:pt x="5013963" y="362862"/>
                  <a:pt x="5179374" y="528468"/>
                </a:cubicBezTo>
                <a:cubicBezTo>
                  <a:pt x="5313714" y="662873"/>
                  <a:pt x="5425005" y="815818"/>
                  <a:pt x="5510422" y="983119"/>
                </a:cubicBezTo>
                <a:cubicBezTo>
                  <a:pt x="5652219" y="1261200"/>
                  <a:pt x="5928356" y="1445458"/>
                  <a:pt x="6239518" y="1469761"/>
                </a:cubicBezTo>
                <a:cubicBezTo>
                  <a:pt x="6400409" y="1482309"/>
                  <a:pt x="6557798" y="1520743"/>
                  <a:pt x="6707279" y="1584046"/>
                </a:cubicBezTo>
                <a:cubicBezTo>
                  <a:pt x="6887152" y="1660123"/>
                  <a:pt x="7048608" y="1768981"/>
                  <a:pt x="7187128" y="1907570"/>
                </a:cubicBezTo>
                <a:cubicBezTo>
                  <a:pt x="7325649" y="2046158"/>
                  <a:pt x="7434454" y="2207694"/>
                  <a:pt x="7510606" y="2387656"/>
                </a:cubicBezTo>
                <a:cubicBezTo>
                  <a:pt x="7589470" y="2574174"/>
                  <a:pt x="7629467" y="2772109"/>
                  <a:pt x="7629467" y="2975809"/>
                </a:cubicBezTo>
                <a:cubicBezTo>
                  <a:pt x="7629467" y="3179509"/>
                  <a:pt x="7589470" y="3377444"/>
                  <a:pt x="7510606" y="3563962"/>
                </a:cubicBezTo>
                <a:cubicBezTo>
                  <a:pt x="7434567" y="3743924"/>
                  <a:pt x="7325762" y="3905459"/>
                  <a:pt x="7187128" y="4044048"/>
                </a:cubicBezTo>
                <a:cubicBezTo>
                  <a:pt x="7048608" y="4182637"/>
                  <a:pt x="6887152" y="4291495"/>
                  <a:pt x="6707279" y="4367685"/>
                </a:cubicBezTo>
                <a:cubicBezTo>
                  <a:pt x="6682422" y="4378198"/>
                  <a:pt x="6657000" y="4388145"/>
                  <a:pt x="6631691" y="4397302"/>
                </a:cubicBezTo>
                <a:cubicBezTo>
                  <a:pt x="6300869" y="4517012"/>
                  <a:pt x="6070717" y="4819284"/>
                  <a:pt x="6042923" y="5170051"/>
                </a:cubicBezTo>
                <a:cubicBezTo>
                  <a:pt x="6023603" y="5413655"/>
                  <a:pt x="5965415" y="5651606"/>
                  <a:pt x="5869942" y="5877576"/>
                </a:cubicBezTo>
                <a:cubicBezTo>
                  <a:pt x="5754471" y="6150683"/>
                  <a:pt x="5589286" y="6395870"/>
                  <a:pt x="5378906" y="6606352"/>
                </a:cubicBezTo>
                <a:cubicBezTo>
                  <a:pt x="5168527" y="6816835"/>
                  <a:pt x="4923461" y="6982101"/>
                  <a:pt x="4650488" y="7097629"/>
                </a:cubicBezTo>
                <a:cubicBezTo>
                  <a:pt x="4367572" y="7217340"/>
                  <a:pt x="4067369" y="7278043"/>
                  <a:pt x="3758128" y="7278043"/>
                </a:cubicBezTo>
                <a:close/>
              </a:path>
            </a:pathLst>
          </a:custGeom>
          <a:solidFill>
            <a:schemeClr val="accent3"/>
          </a:solidFill>
          <a:ln w="687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1D77B97-5078-6AE8-63EC-9F6ACD658D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8189" y="2723745"/>
            <a:ext cx="2548648" cy="2684834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Nosto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lorem ipsum dolor sit </a:t>
            </a:r>
            <a:r>
              <a:rPr lang="en-US" dirty="0" err="1"/>
              <a:t>amaet</a:t>
            </a:r>
            <a:endParaRPr lang="en-GB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B639C69D-B77F-A330-0CE0-399AC8B7C1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85114" y="2723745"/>
            <a:ext cx="2548648" cy="2684834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Nosto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lorem ipsum dolor sit </a:t>
            </a:r>
            <a:r>
              <a:rPr lang="en-US" dirty="0" err="1"/>
              <a:t>amaet</a:t>
            </a:r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93A6BBD-FA17-9FDB-E4CB-2DE7789ACEEC}"/>
              </a:ext>
            </a:extLst>
          </p:cNvPr>
          <p:cNvSpPr/>
          <p:nvPr userDrawn="1"/>
        </p:nvSpPr>
        <p:spPr>
          <a:xfrm>
            <a:off x="360962" y="3965629"/>
            <a:ext cx="365125" cy="3651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F64D755-34F0-B042-AB57-F538B642E102}"/>
              </a:ext>
            </a:extLst>
          </p:cNvPr>
          <p:cNvSpPr/>
          <p:nvPr userDrawn="1"/>
        </p:nvSpPr>
        <p:spPr>
          <a:xfrm>
            <a:off x="4878917" y="5259563"/>
            <a:ext cx="365125" cy="3651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7F89455-03CE-D1F9-C351-4AE3C85444A9}"/>
              </a:ext>
            </a:extLst>
          </p:cNvPr>
          <p:cNvSpPr/>
          <p:nvPr userDrawn="1"/>
        </p:nvSpPr>
        <p:spPr>
          <a:xfrm>
            <a:off x="10263719" y="1669902"/>
            <a:ext cx="365125" cy="36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39FEA4-4C8A-C713-B3C6-BD2D07D39AE8}"/>
              </a:ext>
            </a:extLst>
          </p:cNvPr>
          <p:cNvSpPr txBox="1"/>
          <p:nvPr userDrawn="1"/>
        </p:nvSpPr>
        <p:spPr>
          <a:xfrm>
            <a:off x="9103360" y="6268491"/>
            <a:ext cx="2753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2C2727B-6C67-FB41-9006-844E255079EB}" type="slidenum">
              <a:rPr lang="fi-FI" sz="1100" b="0" i="0" smtClean="0">
                <a:latin typeface="Geologica ExtraLight" pitchFamily="2" charset="0"/>
              </a:rPr>
              <a:t>‹#›</a:t>
            </a:fld>
            <a:endParaRPr lang="en-GB" sz="1100" b="0" i="0" dirty="0">
              <a:latin typeface="Geologica ExtraLight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AFD5B33-0E2E-56FC-87F4-B6D98C65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360" y="451008"/>
            <a:ext cx="1151128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lorem ipsum</a:t>
            </a:r>
            <a:endParaRPr lang="en-GB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FC47B63-4CC2-B92C-F529-0C6B14DAF0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95669" y="2723746"/>
            <a:ext cx="2548648" cy="2684834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Nosto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lorem ipsum dolor sit </a:t>
            </a:r>
            <a:r>
              <a:rPr lang="en-US" dirty="0" err="1"/>
              <a:t>amaet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EF4D8-47A8-5A0B-4F05-1183B603D2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4049" y="62244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000" b="0" i="0">
                <a:solidFill>
                  <a:schemeClr val="tx1"/>
                </a:solidFill>
                <a:latin typeface="Geologica ExtraLight" pitchFamily="2" charset="0"/>
              </a:defRPr>
            </a:lvl1pPr>
          </a:lstStyle>
          <a:p>
            <a:fld id="{A45AA33C-8F0B-3B45-B67C-6E89E83E2AE4}" type="datetime1">
              <a:rPr lang="fi-FI" smtClean="0"/>
              <a:pPr/>
              <a:t>27.3.2026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8046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oppudia vaale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30C47-2FED-8BA3-8DF5-510D457F9A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4594" y="2494732"/>
            <a:ext cx="5771406" cy="2387600"/>
          </a:xfrm>
        </p:spPr>
        <p:txBody>
          <a:bodyPr anchor="b">
            <a:noAutofit/>
          </a:bodyPr>
          <a:lstStyle>
            <a:lvl1pPr algn="l">
              <a:defRPr sz="6000" b="1" i="0">
                <a:solidFill>
                  <a:schemeClr val="bg2"/>
                </a:solidFill>
                <a:latin typeface="Geologica ExtraBold" pitchFamily="2" charset="0"/>
              </a:defRPr>
            </a:lvl1pPr>
          </a:lstStyle>
          <a:p>
            <a:r>
              <a:rPr lang="en-US" dirty="0" err="1"/>
              <a:t>Loppudia</a:t>
            </a:r>
            <a:r>
              <a:rPr lang="en-US" dirty="0"/>
              <a:t> lorem ipsum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A3D244-088D-03C2-2CFA-4DDAE1FBE0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595" y="5344512"/>
            <a:ext cx="7227087" cy="630620"/>
          </a:xfrm>
        </p:spPr>
        <p:txBody>
          <a:bodyPr>
            <a:no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Geologica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Ingressi</a:t>
            </a:r>
            <a:r>
              <a:rPr lang="en-US" dirty="0"/>
              <a:t> /</a:t>
            </a:r>
            <a:r>
              <a:rPr lang="en-US" dirty="0" err="1"/>
              <a:t>esittäjän</a:t>
            </a:r>
            <a:r>
              <a:rPr lang="en-US" dirty="0"/>
              <a:t> </a:t>
            </a:r>
            <a:r>
              <a:rPr lang="en-US" dirty="0" err="1"/>
              <a:t>nimi</a:t>
            </a:r>
            <a:r>
              <a:rPr lang="en-US" dirty="0"/>
              <a:t> ja </a:t>
            </a:r>
            <a:r>
              <a:rPr lang="en-US" dirty="0" err="1"/>
              <a:t>päivämäärä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F3F541-F709-032F-8165-3B173E9AAD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049" y="535798"/>
            <a:ext cx="3644291" cy="11433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24DB34-30A7-B49D-DD96-215DC4B760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79" t="-494" r="50000" b="106"/>
          <a:stretch>
            <a:fillRect/>
          </a:stretch>
        </p:blipFill>
        <p:spPr>
          <a:xfrm>
            <a:off x="9108443" y="535798"/>
            <a:ext cx="3083558" cy="5865002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72B0AFA3-C707-AB0B-1904-B832431CFF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4049" y="62244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000" b="0" i="0">
                <a:solidFill>
                  <a:schemeClr val="bg1"/>
                </a:solidFill>
                <a:latin typeface="Geologica ExtraLight" pitchFamily="2" charset="0"/>
              </a:defRPr>
            </a:lvl1pPr>
          </a:lstStyle>
          <a:p>
            <a:fld id="{A45AA33C-8F0B-3B45-B67C-6E89E83E2AE4}" type="datetime1">
              <a:rPr lang="fi-FI" smtClean="0"/>
              <a:pPr/>
              <a:t>27.3.2026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7380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oppudia vihreä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BF3F541-F709-032F-8165-3B173E9AAD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8447"/>
            <a:ext cx="4349408" cy="16714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930C47-2FED-8BA3-8DF5-510D457F9A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4594" y="2494732"/>
            <a:ext cx="7227088" cy="2387600"/>
          </a:xfrm>
        </p:spPr>
        <p:txBody>
          <a:bodyPr anchor="b">
            <a:noAutofit/>
          </a:bodyPr>
          <a:lstStyle>
            <a:lvl1pPr algn="l">
              <a:defRPr sz="6000" b="1" i="0">
                <a:solidFill>
                  <a:schemeClr val="accent2"/>
                </a:solidFill>
                <a:latin typeface="Geologica ExtraBold" pitchFamily="2" charset="0"/>
              </a:defRPr>
            </a:lvl1pPr>
          </a:lstStyle>
          <a:p>
            <a:r>
              <a:rPr lang="en-US" dirty="0" err="1"/>
              <a:t>Loppudia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lorem ipsum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A3D244-088D-03C2-2CFA-4DDAE1FBE0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595" y="5344512"/>
            <a:ext cx="7227087" cy="630620"/>
          </a:xfrm>
        </p:spPr>
        <p:txBody>
          <a:bodyPr>
            <a:no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Geologica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Ingressi</a:t>
            </a:r>
            <a:r>
              <a:rPr lang="en-US" dirty="0"/>
              <a:t> /</a:t>
            </a:r>
            <a:r>
              <a:rPr lang="en-US" dirty="0" err="1"/>
              <a:t>esittäjän</a:t>
            </a:r>
            <a:r>
              <a:rPr lang="en-US" dirty="0"/>
              <a:t> </a:t>
            </a:r>
            <a:r>
              <a:rPr lang="en-US" dirty="0" err="1"/>
              <a:t>nimi</a:t>
            </a:r>
            <a:r>
              <a:rPr lang="en-US" dirty="0"/>
              <a:t> ja </a:t>
            </a:r>
            <a:r>
              <a:rPr lang="en-US" dirty="0" err="1"/>
              <a:t>päivämäärä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C6C96B-255F-1B16-775F-11A2DF3C7B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00" r="50071" b="-1402"/>
          <a:stretch>
            <a:fillRect/>
          </a:stretch>
        </p:blipFill>
        <p:spPr>
          <a:xfrm>
            <a:off x="9272063" y="484049"/>
            <a:ext cx="2916981" cy="600601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B2C72-BA3F-3F1C-35D9-3DDFA00D34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4049" y="62244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000" b="0" i="0">
                <a:solidFill>
                  <a:schemeClr val="bg1"/>
                </a:solidFill>
                <a:latin typeface="Geologica ExtraLight" pitchFamily="2" charset="0"/>
              </a:defRPr>
            </a:lvl1pPr>
          </a:lstStyle>
          <a:p>
            <a:fld id="{A45AA33C-8F0B-3B45-B67C-6E89E83E2AE4}" type="datetime1">
              <a:rPr lang="fi-FI" smtClean="0"/>
              <a:pPr/>
              <a:t>27.3.2026</a:t>
            </a:fld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388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oppudia keltain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30C47-2FED-8BA3-8DF5-510D457F9A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4594" y="2494732"/>
            <a:ext cx="7227088" cy="2387600"/>
          </a:xfrm>
        </p:spPr>
        <p:txBody>
          <a:bodyPr anchor="b">
            <a:noAutofit/>
          </a:bodyPr>
          <a:lstStyle>
            <a:lvl1pPr algn="l">
              <a:defRPr sz="6000" b="1" i="0">
                <a:solidFill>
                  <a:schemeClr val="tx2"/>
                </a:solidFill>
                <a:latin typeface="Geologica ExtraBold" pitchFamily="2" charset="0"/>
              </a:defRPr>
            </a:lvl1pPr>
          </a:lstStyle>
          <a:p>
            <a:r>
              <a:rPr lang="en-US" dirty="0" err="1"/>
              <a:t>Loppudia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lorem ipsum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A3D244-088D-03C2-2CFA-4DDAE1FBE0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595" y="5344512"/>
            <a:ext cx="7227087" cy="630620"/>
          </a:xfrm>
        </p:spPr>
        <p:txBody>
          <a:bodyPr>
            <a:noAutofit/>
          </a:bodyPr>
          <a:lstStyle>
            <a:lvl1pPr marL="0" indent="0" algn="l">
              <a:buNone/>
              <a:defRPr sz="1800" b="0" i="0">
                <a:solidFill>
                  <a:schemeClr val="tx1"/>
                </a:solidFill>
                <a:latin typeface="Geologica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Ingressi</a:t>
            </a:r>
            <a:r>
              <a:rPr lang="en-US" dirty="0"/>
              <a:t> /</a:t>
            </a:r>
            <a:r>
              <a:rPr lang="en-US" dirty="0" err="1"/>
              <a:t>esittäjän</a:t>
            </a:r>
            <a:r>
              <a:rPr lang="en-US" dirty="0"/>
              <a:t> </a:t>
            </a:r>
            <a:r>
              <a:rPr lang="en-US" dirty="0" err="1"/>
              <a:t>nimi</a:t>
            </a:r>
            <a:r>
              <a:rPr lang="en-US" dirty="0"/>
              <a:t> ja </a:t>
            </a:r>
            <a:r>
              <a:rPr lang="en-US" dirty="0" err="1"/>
              <a:t>päivämäärä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F3F541-F709-032F-8165-3B173E9AAD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049" y="535798"/>
            <a:ext cx="3644291" cy="11433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F5E286-2533-E3C8-492F-7A4059E175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80" t="-494" r="50000" b="-2263"/>
          <a:stretch>
            <a:fillRect/>
          </a:stretch>
        </p:blipFill>
        <p:spPr>
          <a:xfrm>
            <a:off x="9108443" y="535798"/>
            <a:ext cx="3083558" cy="600340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B8C5A-9809-37E0-1838-F7BAAA5D3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4049" y="62244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000" b="0" i="0">
                <a:solidFill>
                  <a:schemeClr val="tx1"/>
                </a:solidFill>
                <a:latin typeface="Geologica ExtraLight" pitchFamily="2" charset="0"/>
              </a:defRPr>
            </a:lvl1pPr>
          </a:lstStyle>
          <a:p>
            <a:fld id="{A45AA33C-8F0B-3B45-B67C-6E89E83E2AE4}" type="datetime1">
              <a:rPr lang="fi-FI" smtClean="0"/>
              <a:pPr/>
              <a:t>27.3.2026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109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 kuva vihreä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BF3F541-F709-032F-8165-3B173E9AAD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8447"/>
            <a:ext cx="4349408" cy="16714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930C47-2FED-8BA3-8DF5-510D457F9A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4594" y="2494732"/>
            <a:ext cx="7227088" cy="2387600"/>
          </a:xfrm>
        </p:spPr>
        <p:txBody>
          <a:bodyPr anchor="b">
            <a:noAutofit/>
          </a:bodyPr>
          <a:lstStyle>
            <a:lvl1pPr algn="l">
              <a:defRPr sz="6000" b="1" i="0">
                <a:solidFill>
                  <a:schemeClr val="accent2"/>
                </a:solidFill>
                <a:latin typeface="Geologica ExtraBold" pitchFamily="2" charset="0"/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lorem ipsum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A3D244-088D-03C2-2CFA-4DDAE1FBE0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595" y="5344512"/>
            <a:ext cx="7227087" cy="630620"/>
          </a:xfrm>
        </p:spPr>
        <p:txBody>
          <a:bodyPr>
            <a:no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Geologica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Ingressi</a:t>
            </a:r>
            <a:r>
              <a:rPr lang="en-US" dirty="0"/>
              <a:t> /</a:t>
            </a:r>
            <a:r>
              <a:rPr lang="en-US" dirty="0" err="1"/>
              <a:t>esittäjän</a:t>
            </a:r>
            <a:r>
              <a:rPr lang="en-US" dirty="0"/>
              <a:t> </a:t>
            </a:r>
            <a:r>
              <a:rPr lang="en-US" dirty="0" err="1"/>
              <a:t>nimi</a:t>
            </a:r>
            <a:r>
              <a:rPr lang="en-US" dirty="0"/>
              <a:t> ja </a:t>
            </a:r>
            <a:r>
              <a:rPr lang="en-US" dirty="0" err="1"/>
              <a:t>päivämäärä</a:t>
            </a:r>
            <a:endParaRPr lang="en-GB" dirty="0"/>
          </a:p>
        </p:txBody>
      </p:sp>
      <p:sp>
        <p:nvSpPr>
          <p:cNvPr id="12" name="Picture 9">
            <a:extLst>
              <a:ext uri="{FF2B5EF4-FFF2-40B4-BE49-F238E27FC236}">
                <a16:creationId xmlns:a16="http://schemas.microsoft.com/office/drawing/2014/main" id="{8BFB54D9-1443-4C21-2352-F3CC868A44E4}"/>
              </a:ext>
            </a:extLst>
          </p:cNvPr>
          <p:cNvSpPr/>
          <p:nvPr/>
        </p:nvSpPr>
        <p:spPr>
          <a:xfrm rot="5400000">
            <a:off x="6449332" y="-1087280"/>
            <a:ext cx="7574152" cy="7225293"/>
          </a:xfrm>
          <a:custGeom>
            <a:avLst/>
            <a:gdLst>
              <a:gd name="connsiteX0" fmla="*/ 3730881 w 7574152"/>
              <a:gd name="connsiteY0" fmla="*/ 7225294 h 7225293"/>
              <a:gd name="connsiteX1" fmla="*/ 2858001 w 7574152"/>
              <a:gd name="connsiteY1" fmla="*/ 7051686 h 7225293"/>
              <a:gd name="connsiteX2" fmla="*/ 2141594 w 7574152"/>
              <a:gd name="connsiteY2" fmla="*/ 6577998 h 7225293"/>
              <a:gd name="connsiteX3" fmla="*/ 1821247 w 7574152"/>
              <a:gd name="connsiteY3" fmla="*/ 6187466 h 7225293"/>
              <a:gd name="connsiteX4" fmla="*/ 1143874 w 7574152"/>
              <a:gd name="connsiteY4" fmla="*/ 5784252 h 7225293"/>
              <a:gd name="connsiteX5" fmla="*/ 759255 w 7574152"/>
              <a:gd name="connsiteY5" fmla="*/ 5690210 h 7225293"/>
              <a:gd name="connsiteX6" fmla="*/ 364205 w 7574152"/>
              <a:gd name="connsiteY6" fmla="*/ 5423796 h 7225293"/>
              <a:gd name="connsiteX7" fmla="*/ 97921 w 7574152"/>
              <a:gd name="connsiteY7" fmla="*/ 5028550 h 7225293"/>
              <a:gd name="connsiteX8" fmla="*/ 0 w 7574152"/>
              <a:gd name="connsiteY8" fmla="*/ 4544201 h 7225293"/>
              <a:gd name="connsiteX9" fmla="*/ 97921 w 7574152"/>
              <a:gd name="connsiteY9" fmla="*/ 4059851 h 7225293"/>
              <a:gd name="connsiteX10" fmla="*/ 364205 w 7574152"/>
              <a:gd name="connsiteY10" fmla="*/ 3664605 h 7225293"/>
              <a:gd name="connsiteX11" fmla="*/ 759255 w 7574152"/>
              <a:gd name="connsiteY11" fmla="*/ 3398191 h 7225293"/>
              <a:gd name="connsiteX12" fmla="*/ 1243365 w 7574152"/>
              <a:gd name="connsiteY12" fmla="*/ 3300221 h 7225293"/>
              <a:gd name="connsiteX13" fmla="*/ 1257947 w 7574152"/>
              <a:gd name="connsiteY13" fmla="*/ 3300221 h 7225293"/>
              <a:gd name="connsiteX14" fmla="*/ 1267593 w 7574152"/>
              <a:gd name="connsiteY14" fmla="*/ 3300221 h 7225293"/>
              <a:gd name="connsiteX15" fmla="*/ 1962913 w 7574152"/>
              <a:gd name="connsiteY15" fmla="*/ 2965688 h 7225293"/>
              <a:gd name="connsiteX16" fmla="*/ 2133855 w 7574152"/>
              <a:gd name="connsiteY16" fmla="*/ 2204038 h 7225293"/>
              <a:gd name="connsiteX17" fmla="*/ 2085623 w 7574152"/>
              <a:gd name="connsiteY17" fmla="*/ 1791173 h 7225293"/>
              <a:gd name="connsiteX18" fmla="*/ 2226504 w 7574152"/>
              <a:gd name="connsiteY18" fmla="*/ 1093827 h 7225293"/>
              <a:gd name="connsiteX19" fmla="*/ 2610001 w 7574152"/>
              <a:gd name="connsiteY19" fmla="*/ 524637 h 7225293"/>
              <a:gd name="connsiteX20" fmla="*/ 3178910 w 7574152"/>
              <a:gd name="connsiteY20" fmla="*/ 140951 h 7225293"/>
              <a:gd name="connsiteX21" fmla="*/ 3875912 w 7574152"/>
              <a:gd name="connsiteY21" fmla="*/ 0 h 7225293"/>
              <a:gd name="connsiteX22" fmla="*/ 4572915 w 7574152"/>
              <a:gd name="connsiteY22" fmla="*/ 140951 h 7225293"/>
              <a:gd name="connsiteX23" fmla="*/ 5141823 w 7574152"/>
              <a:gd name="connsiteY23" fmla="*/ 524637 h 7225293"/>
              <a:gd name="connsiteX24" fmla="*/ 5470471 w 7574152"/>
              <a:gd name="connsiteY24" fmla="*/ 975994 h 7225293"/>
              <a:gd name="connsiteX25" fmla="*/ 6194281 w 7574152"/>
              <a:gd name="connsiteY25" fmla="*/ 1459109 h 7225293"/>
              <a:gd name="connsiteX26" fmla="*/ 6658650 w 7574152"/>
              <a:gd name="connsiteY26" fmla="*/ 1572565 h 7225293"/>
              <a:gd name="connsiteX27" fmla="*/ 7135021 w 7574152"/>
              <a:gd name="connsiteY27" fmla="*/ 1893744 h 7225293"/>
              <a:gd name="connsiteX28" fmla="*/ 7456153 w 7574152"/>
              <a:gd name="connsiteY28" fmla="*/ 2370351 h 7225293"/>
              <a:gd name="connsiteX29" fmla="*/ 7574153 w 7574152"/>
              <a:gd name="connsiteY29" fmla="*/ 2954241 h 7225293"/>
              <a:gd name="connsiteX30" fmla="*/ 7456153 w 7574152"/>
              <a:gd name="connsiteY30" fmla="*/ 3538132 h 7225293"/>
              <a:gd name="connsiteX31" fmla="*/ 7135021 w 7574152"/>
              <a:gd name="connsiteY31" fmla="*/ 4014738 h 7225293"/>
              <a:gd name="connsiteX32" fmla="*/ 6658650 w 7574152"/>
              <a:gd name="connsiteY32" fmla="*/ 4336029 h 7225293"/>
              <a:gd name="connsiteX33" fmla="*/ 6583611 w 7574152"/>
              <a:gd name="connsiteY33" fmla="*/ 4365431 h 7225293"/>
              <a:gd name="connsiteX34" fmla="*/ 5999111 w 7574152"/>
              <a:gd name="connsiteY34" fmla="*/ 5132580 h 7225293"/>
              <a:gd name="connsiteX35" fmla="*/ 5827384 w 7574152"/>
              <a:gd name="connsiteY35" fmla="*/ 5834977 h 7225293"/>
              <a:gd name="connsiteX36" fmla="*/ 5339909 w 7574152"/>
              <a:gd name="connsiteY36" fmla="*/ 6558471 h 7225293"/>
              <a:gd name="connsiteX37" fmla="*/ 4616772 w 7574152"/>
              <a:gd name="connsiteY37" fmla="*/ 7046188 h 7225293"/>
              <a:gd name="connsiteX38" fmla="*/ 3730881 w 7574152"/>
              <a:gd name="connsiteY38" fmla="*/ 7225294 h 722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7574152" h="7225293">
                <a:moveTo>
                  <a:pt x="3730881" y="7225294"/>
                </a:moveTo>
                <a:cubicBezTo>
                  <a:pt x="3428704" y="7225294"/>
                  <a:pt x="3135053" y="7166826"/>
                  <a:pt x="2858001" y="7051686"/>
                </a:cubicBezTo>
                <a:cubicBezTo>
                  <a:pt x="2590597" y="6940475"/>
                  <a:pt x="2349551" y="6781120"/>
                  <a:pt x="2141594" y="6577998"/>
                </a:cubicBezTo>
                <a:cubicBezTo>
                  <a:pt x="2020118" y="6459380"/>
                  <a:pt x="1912326" y="6327968"/>
                  <a:pt x="1821247" y="6187466"/>
                </a:cubicBezTo>
                <a:cubicBezTo>
                  <a:pt x="1670495" y="5954942"/>
                  <a:pt x="1420140" y="5805911"/>
                  <a:pt x="1143874" y="5784252"/>
                </a:cubicBezTo>
                <a:cubicBezTo>
                  <a:pt x="1011629" y="5773928"/>
                  <a:pt x="882301" y="5742282"/>
                  <a:pt x="759255" y="5690210"/>
                </a:cubicBezTo>
                <a:cubicBezTo>
                  <a:pt x="611083" y="5627478"/>
                  <a:pt x="478166" y="5537926"/>
                  <a:pt x="364205" y="5423796"/>
                </a:cubicBezTo>
                <a:cubicBezTo>
                  <a:pt x="250131" y="5309666"/>
                  <a:pt x="160510" y="5176683"/>
                  <a:pt x="97921" y="5028550"/>
                </a:cubicBezTo>
                <a:cubicBezTo>
                  <a:pt x="32977" y="4874919"/>
                  <a:pt x="0" y="4711973"/>
                  <a:pt x="0" y="4544201"/>
                </a:cubicBezTo>
                <a:cubicBezTo>
                  <a:pt x="0" y="4376429"/>
                  <a:pt x="32977" y="4213483"/>
                  <a:pt x="97921" y="4059851"/>
                </a:cubicBezTo>
                <a:cubicBezTo>
                  <a:pt x="160622" y="3911606"/>
                  <a:pt x="250131" y="3778623"/>
                  <a:pt x="364205" y="3664605"/>
                </a:cubicBezTo>
                <a:cubicBezTo>
                  <a:pt x="478278" y="3550476"/>
                  <a:pt x="611195" y="3460811"/>
                  <a:pt x="759255" y="3398191"/>
                </a:cubicBezTo>
                <a:cubicBezTo>
                  <a:pt x="912811" y="3333214"/>
                  <a:pt x="1075676" y="3300221"/>
                  <a:pt x="1243365" y="3300221"/>
                </a:cubicBezTo>
                <a:cubicBezTo>
                  <a:pt x="1248301" y="3300221"/>
                  <a:pt x="1253124" y="3300221"/>
                  <a:pt x="1257947" y="3300221"/>
                </a:cubicBezTo>
                <a:cubicBezTo>
                  <a:pt x="1261088" y="3300221"/>
                  <a:pt x="1264340" y="3300221"/>
                  <a:pt x="1267593" y="3300221"/>
                </a:cubicBezTo>
                <a:cubicBezTo>
                  <a:pt x="1537914" y="3300221"/>
                  <a:pt x="1793878" y="3177226"/>
                  <a:pt x="1962913" y="2965688"/>
                </a:cubicBezTo>
                <a:cubicBezTo>
                  <a:pt x="2133967" y="2751681"/>
                  <a:pt x="2197005" y="2470677"/>
                  <a:pt x="2133855" y="2204038"/>
                </a:cubicBezTo>
                <a:cubicBezTo>
                  <a:pt x="2101775" y="2068923"/>
                  <a:pt x="2085623" y="1929992"/>
                  <a:pt x="2085623" y="1791173"/>
                </a:cubicBezTo>
                <a:cubicBezTo>
                  <a:pt x="2085623" y="1549560"/>
                  <a:pt x="2133070" y="1314904"/>
                  <a:pt x="2226504" y="1093827"/>
                </a:cubicBezTo>
                <a:cubicBezTo>
                  <a:pt x="2316686" y="880493"/>
                  <a:pt x="2445678" y="688930"/>
                  <a:pt x="2610001" y="524637"/>
                </a:cubicBezTo>
                <a:cubicBezTo>
                  <a:pt x="2774325" y="360232"/>
                  <a:pt x="2965681" y="231177"/>
                  <a:pt x="3178910" y="140951"/>
                </a:cubicBezTo>
                <a:cubicBezTo>
                  <a:pt x="3399878" y="47470"/>
                  <a:pt x="3634418" y="0"/>
                  <a:pt x="3875912" y="0"/>
                </a:cubicBezTo>
                <a:cubicBezTo>
                  <a:pt x="4117406" y="0"/>
                  <a:pt x="4351947" y="47470"/>
                  <a:pt x="4572915" y="140951"/>
                </a:cubicBezTo>
                <a:cubicBezTo>
                  <a:pt x="4786143" y="231177"/>
                  <a:pt x="4977611" y="360232"/>
                  <a:pt x="5141823" y="524637"/>
                </a:cubicBezTo>
                <a:cubicBezTo>
                  <a:pt x="5275189" y="658069"/>
                  <a:pt x="5385673" y="809905"/>
                  <a:pt x="5470471" y="975994"/>
                </a:cubicBezTo>
                <a:cubicBezTo>
                  <a:pt x="5611239" y="1252060"/>
                  <a:pt x="5885375" y="1434981"/>
                  <a:pt x="6194281" y="1459109"/>
                </a:cubicBezTo>
                <a:cubicBezTo>
                  <a:pt x="6354006" y="1471566"/>
                  <a:pt x="6510254" y="1509721"/>
                  <a:pt x="6658650" y="1572565"/>
                </a:cubicBezTo>
                <a:cubicBezTo>
                  <a:pt x="6837219" y="1648091"/>
                  <a:pt x="6997505" y="1756160"/>
                  <a:pt x="7135021" y="1893744"/>
                </a:cubicBezTo>
                <a:cubicBezTo>
                  <a:pt x="7272537" y="2031328"/>
                  <a:pt x="7380553" y="2191693"/>
                  <a:pt x="7456153" y="2370351"/>
                </a:cubicBezTo>
                <a:cubicBezTo>
                  <a:pt x="7534445" y="2555517"/>
                  <a:pt x="7574153" y="2752017"/>
                  <a:pt x="7574153" y="2954241"/>
                </a:cubicBezTo>
                <a:cubicBezTo>
                  <a:pt x="7574153" y="3156465"/>
                  <a:pt x="7534445" y="3352965"/>
                  <a:pt x="7456153" y="3538132"/>
                </a:cubicBezTo>
                <a:cubicBezTo>
                  <a:pt x="7380666" y="3716789"/>
                  <a:pt x="7272649" y="3877154"/>
                  <a:pt x="7135021" y="4014738"/>
                </a:cubicBezTo>
                <a:cubicBezTo>
                  <a:pt x="6997505" y="4152322"/>
                  <a:pt x="6837219" y="4260392"/>
                  <a:pt x="6658650" y="4336029"/>
                </a:cubicBezTo>
                <a:cubicBezTo>
                  <a:pt x="6633973" y="4346466"/>
                  <a:pt x="6608736" y="4356341"/>
                  <a:pt x="6583611" y="4365431"/>
                </a:cubicBezTo>
                <a:cubicBezTo>
                  <a:pt x="6255187" y="4484274"/>
                  <a:pt x="6026704" y="4784355"/>
                  <a:pt x="5999111" y="5132580"/>
                </a:cubicBezTo>
                <a:cubicBezTo>
                  <a:pt x="5979931" y="5374418"/>
                  <a:pt x="5922165" y="5610645"/>
                  <a:pt x="5827384" y="5834977"/>
                </a:cubicBezTo>
                <a:cubicBezTo>
                  <a:pt x="5712750" y="6106105"/>
                  <a:pt x="5548763" y="6349514"/>
                  <a:pt x="5339909" y="6558471"/>
                </a:cubicBezTo>
                <a:cubicBezTo>
                  <a:pt x="5131055" y="6767428"/>
                  <a:pt x="4887766" y="6931497"/>
                  <a:pt x="4616772" y="7046188"/>
                </a:cubicBezTo>
                <a:cubicBezTo>
                  <a:pt x="4335907" y="7165030"/>
                  <a:pt x="4037880" y="7225294"/>
                  <a:pt x="3730881" y="7225294"/>
                </a:cubicBezTo>
                <a:close/>
              </a:path>
            </a:pathLst>
          </a:custGeom>
          <a:blipFill dpi="0"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34"/>
            </a:stretch>
          </a:blipFill>
          <a:ln w="11204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426B208-33CA-486C-416D-E30EB220B49D}"/>
              </a:ext>
            </a:extLst>
          </p:cNvPr>
          <p:cNvSpPr/>
          <p:nvPr userDrawn="1"/>
        </p:nvSpPr>
        <p:spPr>
          <a:xfrm>
            <a:off x="8196644" y="5175710"/>
            <a:ext cx="780562" cy="7805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B9755-E6A1-D1EF-708D-E019FDA72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4049" y="62244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000" b="0" i="0">
                <a:solidFill>
                  <a:schemeClr val="bg1"/>
                </a:solidFill>
                <a:latin typeface="Geologica ExtraLight" pitchFamily="2" charset="0"/>
              </a:defRPr>
            </a:lvl1pPr>
          </a:lstStyle>
          <a:p>
            <a:fld id="{A45AA33C-8F0B-3B45-B67C-6E89E83E2AE4}" type="datetime1">
              <a:rPr lang="fi-FI" smtClean="0"/>
              <a:pPr/>
              <a:t>27.3.2026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722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 vihreä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BF3F541-F709-032F-8165-3B173E9AAD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8447"/>
            <a:ext cx="4349408" cy="16714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930C47-2FED-8BA3-8DF5-510D457F9A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4594" y="2494732"/>
            <a:ext cx="7227088" cy="2387600"/>
          </a:xfrm>
        </p:spPr>
        <p:txBody>
          <a:bodyPr anchor="b">
            <a:noAutofit/>
          </a:bodyPr>
          <a:lstStyle>
            <a:lvl1pPr algn="l">
              <a:defRPr sz="6000" b="1" i="0">
                <a:solidFill>
                  <a:schemeClr val="accent2"/>
                </a:solidFill>
                <a:latin typeface="Geologica ExtraBold" pitchFamily="2" charset="0"/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lorem ipsum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A3D244-088D-03C2-2CFA-4DDAE1FBE0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595" y="5344512"/>
            <a:ext cx="7227087" cy="630620"/>
          </a:xfrm>
        </p:spPr>
        <p:txBody>
          <a:bodyPr>
            <a:no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Geologica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Ingressi</a:t>
            </a:r>
            <a:r>
              <a:rPr lang="en-US" dirty="0"/>
              <a:t> /</a:t>
            </a:r>
            <a:r>
              <a:rPr lang="en-US" dirty="0" err="1"/>
              <a:t>esittäjän</a:t>
            </a:r>
            <a:r>
              <a:rPr lang="en-US" dirty="0"/>
              <a:t> </a:t>
            </a:r>
            <a:r>
              <a:rPr lang="en-US" dirty="0" err="1"/>
              <a:t>nimi</a:t>
            </a:r>
            <a:r>
              <a:rPr lang="en-US" dirty="0"/>
              <a:t> ja </a:t>
            </a:r>
            <a:r>
              <a:rPr lang="en-US" dirty="0" err="1"/>
              <a:t>päivämäärä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C6C96B-255F-1B16-775F-11A2DF3C7B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80" t="-494" r="50000" b="494"/>
          <a:stretch>
            <a:fillRect/>
          </a:stretch>
        </p:blipFill>
        <p:spPr>
          <a:xfrm>
            <a:off x="9108443" y="535798"/>
            <a:ext cx="3083558" cy="584235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750CA-751F-2263-5B1B-A360D75664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4049" y="62244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000" b="0" i="0">
                <a:solidFill>
                  <a:schemeClr val="bg1"/>
                </a:solidFill>
                <a:latin typeface="Geologica ExtraLight" pitchFamily="2" charset="0"/>
              </a:defRPr>
            </a:lvl1pPr>
          </a:lstStyle>
          <a:p>
            <a:fld id="{A45AA33C-8F0B-3B45-B67C-6E89E83E2AE4}" type="datetime1">
              <a:rPr lang="fi-FI" smtClean="0"/>
              <a:pPr/>
              <a:t>27.3.2026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5905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 kuva keltain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30C47-2FED-8BA3-8DF5-510D457F9A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4594" y="2494732"/>
            <a:ext cx="7227088" cy="2387600"/>
          </a:xfrm>
        </p:spPr>
        <p:txBody>
          <a:bodyPr anchor="b">
            <a:noAutofit/>
          </a:bodyPr>
          <a:lstStyle>
            <a:lvl1pPr algn="l">
              <a:defRPr sz="6000" b="1" i="0">
                <a:solidFill>
                  <a:schemeClr val="tx2"/>
                </a:solidFill>
                <a:latin typeface="Geologica ExtraBold" pitchFamily="2" charset="0"/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lorem ipsum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A3D244-088D-03C2-2CFA-4DDAE1FBE0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595" y="5344512"/>
            <a:ext cx="7227087" cy="630620"/>
          </a:xfrm>
        </p:spPr>
        <p:txBody>
          <a:bodyPr>
            <a:noAutofit/>
          </a:bodyPr>
          <a:lstStyle>
            <a:lvl1pPr marL="0" indent="0" algn="l">
              <a:buNone/>
              <a:defRPr sz="1800" b="0" i="0">
                <a:solidFill>
                  <a:schemeClr val="tx1"/>
                </a:solidFill>
                <a:latin typeface="Geologica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Ingressi</a:t>
            </a:r>
            <a:r>
              <a:rPr lang="en-US" dirty="0"/>
              <a:t> /</a:t>
            </a:r>
            <a:r>
              <a:rPr lang="en-US" dirty="0" err="1"/>
              <a:t>esittäjän</a:t>
            </a:r>
            <a:r>
              <a:rPr lang="en-US" dirty="0"/>
              <a:t> </a:t>
            </a:r>
            <a:r>
              <a:rPr lang="en-US" dirty="0" err="1"/>
              <a:t>nimi</a:t>
            </a:r>
            <a:r>
              <a:rPr lang="en-US" dirty="0"/>
              <a:t> ja </a:t>
            </a:r>
            <a:r>
              <a:rPr lang="en-US" dirty="0" err="1"/>
              <a:t>päivämäärä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F3F541-F709-032F-8165-3B173E9AAD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049" y="535798"/>
            <a:ext cx="3644291" cy="1143306"/>
          </a:xfrm>
          <a:prstGeom prst="rect">
            <a:avLst/>
          </a:prstGeom>
        </p:spPr>
      </p:pic>
      <p:sp>
        <p:nvSpPr>
          <p:cNvPr id="12" name="Picture 9">
            <a:extLst>
              <a:ext uri="{FF2B5EF4-FFF2-40B4-BE49-F238E27FC236}">
                <a16:creationId xmlns:a16="http://schemas.microsoft.com/office/drawing/2014/main" id="{8BFB54D9-1443-4C21-2352-F3CC868A44E4}"/>
              </a:ext>
            </a:extLst>
          </p:cNvPr>
          <p:cNvSpPr/>
          <p:nvPr/>
        </p:nvSpPr>
        <p:spPr>
          <a:xfrm rot="5400000">
            <a:off x="6449332" y="-1087280"/>
            <a:ext cx="7574152" cy="7225293"/>
          </a:xfrm>
          <a:custGeom>
            <a:avLst/>
            <a:gdLst>
              <a:gd name="connsiteX0" fmla="*/ 3730881 w 7574152"/>
              <a:gd name="connsiteY0" fmla="*/ 7225294 h 7225293"/>
              <a:gd name="connsiteX1" fmla="*/ 2858001 w 7574152"/>
              <a:gd name="connsiteY1" fmla="*/ 7051686 h 7225293"/>
              <a:gd name="connsiteX2" fmla="*/ 2141594 w 7574152"/>
              <a:gd name="connsiteY2" fmla="*/ 6577998 h 7225293"/>
              <a:gd name="connsiteX3" fmla="*/ 1821247 w 7574152"/>
              <a:gd name="connsiteY3" fmla="*/ 6187466 h 7225293"/>
              <a:gd name="connsiteX4" fmla="*/ 1143874 w 7574152"/>
              <a:gd name="connsiteY4" fmla="*/ 5784252 h 7225293"/>
              <a:gd name="connsiteX5" fmla="*/ 759255 w 7574152"/>
              <a:gd name="connsiteY5" fmla="*/ 5690210 h 7225293"/>
              <a:gd name="connsiteX6" fmla="*/ 364205 w 7574152"/>
              <a:gd name="connsiteY6" fmla="*/ 5423796 h 7225293"/>
              <a:gd name="connsiteX7" fmla="*/ 97921 w 7574152"/>
              <a:gd name="connsiteY7" fmla="*/ 5028550 h 7225293"/>
              <a:gd name="connsiteX8" fmla="*/ 0 w 7574152"/>
              <a:gd name="connsiteY8" fmla="*/ 4544201 h 7225293"/>
              <a:gd name="connsiteX9" fmla="*/ 97921 w 7574152"/>
              <a:gd name="connsiteY9" fmla="*/ 4059851 h 7225293"/>
              <a:gd name="connsiteX10" fmla="*/ 364205 w 7574152"/>
              <a:gd name="connsiteY10" fmla="*/ 3664605 h 7225293"/>
              <a:gd name="connsiteX11" fmla="*/ 759255 w 7574152"/>
              <a:gd name="connsiteY11" fmla="*/ 3398191 h 7225293"/>
              <a:gd name="connsiteX12" fmla="*/ 1243365 w 7574152"/>
              <a:gd name="connsiteY12" fmla="*/ 3300221 h 7225293"/>
              <a:gd name="connsiteX13" fmla="*/ 1257947 w 7574152"/>
              <a:gd name="connsiteY13" fmla="*/ 3300221 h 7225293"/>
              <a:gd name="connsiteX14" fmla="*/ 1267593 w 7574152"/>
              <a:gd name="connsiteY14" fmla="*/ 3300221 h 7225293"/>
              <a:gd name="connsiteX15" fmla="*/ 1962913 w 7574152"/>
              <a:gd name="connsiteY15" fmla="*/ 2965688 h 7225293"/>
              <a:gd name="connsiteX16" fmla="*/ 2133855 w 7574152"/>
              <a:gd name="connsiteY16" fmla="*/ 2204038 h 7225293"/>
              <a:gd name="connsiteX17" fmla="*/ 2085623 w 7574152"/>
              <a:gd name="connsiteY17" fmla="*/ 1791173 h 7225293"/>
              <a:gd name="connsiteX18" fmla="*/ 2226504 w 7574152"/>
              <a:gd name="connsiteY18" fmla="*/ 1093827 h 7225293"/>
              <a:gd name="connsiteX19" fmla="*/ 2610001 w 7574152"/>
              <a:gd name="connsiteY19" fmla="*/ 524637 h 7225293"/>
              <a:gd name="connsiteX20" fmla="*/ 3178910 w 7574152"/>
              <a:gd name="connsiteY20" fmla="*/ 140951 h 7225293"/>
              <a:gd name="connsiteX21" fmla="*/ 3875912 w 7574152"/>
              <a:gd name="connsiteY21" fmla="*/ 0 h 7225293"/>
              <a:gd name="connsiteX22" fmla="*/ 4572915 w 7574152"/>
              <a:gd name="connsiteY22" fmla="*/ 140951 h 7225293"/>
              <a:gd name="connsiteX23" fmla="*/ 5141823 w 7574152"/>
              <a:gd name="connsiteY23" fmla="*/ 524637 h 7225293"/>
              <a:gd name="connsiteX24" fmla="*/ 5470471 w 7574152"/>
              <a:gd name="connsiteY24" fmla="*/ 975994 h 7225293"/>
              <a:gd name="connsiteX25" fmla="*/ 6194281 w 7574152"/>
              <a:gd name="connsiteY25" fmla="*/ 1459109 h 7225293"/>
              <a:gd name="connsiteX26" fmla="*/ 6658650 w 7574152"/>
              <a:gd name="connsiteY26" fmla="*/ 1572565 h 7225293"/>
              <a:gd name="connsiteX27" fmla="*/ 7135021 w 7574152"/>
              <a:gd name="connsiteY27" fmla="*/ 1893744 h 7225293"/>
              <a:gd name="connsiteX28" fmla="*/ 7456153 w 7574152"/>
              <a:gd name="connsiteY28" fmla="*/ 2370351 h 7225293"/>
              <a:gd name="connsiteX29" fmla="*/ 7574153 w 7574152"/>
              <a:gd name="connsiteY29" fmla="*/ 2954241 h 7225293"/>
              <a:gd name="connsiteX30" fmla="*/ 7456153 w 7574152"/>
              <a:gd name="connsiteY30" fmla="*/ 3538132 h 7225293"/>
              <a:gd name="connsiteX31" fmla="*/ 7135021 w 7574152"/>
              <a:gd name="connsiteY31" fmla="*/ 4014738 h 7225293"/>
              <a:gd name="connsiteX32" fmla="*/ 6658650 w 7574152"/>
              <a:gd name="connsiteY32" fmla="*/ 4336029 h 7225293"/>
              <a:gd name="connsiteX33" fmla="*/ 6583611 w 7574152"/>
              <a:gd name="connsiteY33" fmla="*/ 4365431 h 7225293"/>
              <a:gd name="connsiteX34" fmla="*/ 5999111 w 7574152"/>
              <a:gd name="connsiteY34" fmla="*/ 5132580 h 7225293"/>
              <a:gd name="connsiteX35" fmla="*/ 5827384 w 7574152"/>
              <a:gd name="connsiteY35" fmla="*/ 5834977 h 7225293"/>
              <a:gd name="connsiteX36" fmla="*/ 5339909 w 7574152"/>
              <a:gd name="connsiteY36" fmla="*/ 6558471 h 7225293"/>
              <a:gd name="connsiteX37" fmla="*/ 4616772 w 7574152"/>
              <a:gd name="connsiteY37" fmla="*/ 7046188 h 7225293"/>
              <a:gd name="connsiteX38" fmla="*/ 3730881 w 7574152"/>
              <a:gd name="connsiteY38" fmla="*/ 7225294 h 722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7574152" h="7225293">
                <a:moveTo>
                  <a:pt x="3730881" y="7225294"/>
                </a:moveTo>
                <a:cubicBezTo>
                  <a:pt x="3428704" y="7225294"/>
                  <a:pt x="3135053" y="7166826"/>
                  <a:pt x="2858001" y="7051686"/>
                </a:cubicBezTo>
                <a:cubicBezTo>
                  <a:pt x="2590597" y="6940475"/>
                  <a:pt x="2349551" y="6781120"/>
                  <a:pt x="2141594" y="6577998"/>
                </a:cubicBezTo>
                <a:cubicBezTo>
                  <a:pt x="2020118" y="6459380"/>
                  <a:pt x="1912326" y="6327968"/>
                  <a:pt x="1821247" y="6187466"/>
                </a:cubicBezTo>
                <a:cubicBezTo>
                  <a:pt x="1670495" y="5954942"/>
                  <a:pt x="1420140" y="5805911"/>
                  <a:pt x="1143874" y="5784252"/>
                </a:cubicBezTo>
                <a:cubicBezTo>
                  <a:pt x="1011629" y="5773928"/>
                  <a:pt x="882301" y="5742282"/>
                  <a:pt x="759255" y="5690210"/>
                </a:cubicBezTo>
                <a:cubicBezTo>
                  <a:pt x="611083" y="5627478"/>
                  <a:pt x="478166" y="5537926"/>
                  <a:pt x="364205" y="5423796"/>
                </a:cubicBezTo>
                <a:cubicBezTo>
                  <a:pt x="250131" y="5309666"/>
                  <a:pt x="160510" y="5176683"/>
                  <a:pt x="97921" y="5028550"/>
                </a:cubicBezTo>
                <a:cubicBezTo>
                  <a:pt x="32977" y="4874919"/>
                  <a:pt x="0" y="4711973"/>
                  <a:pt x="0" y="4544201"/>
                </a:cubicBezTo>
                <a:cubicBezTo>
                  <a:pt x="0" y="4376429"/>
                  <a:pt x="32977" y="4213483"/>
                  <a:pt x="97921" y="4059851"/>
                </a:cubicBezTo>
                <a:cubicBezTo>
                  <a:pt x="160622" y="3911606"/>
                  <a:pt x="250131" y="3778623"/>
                  <a:pt x="364205" y="3664605"/>
                </a:cubicBezTo>
                <a:cubicBezTo>
                  <a:pt x="478278" y="3550476"/>
                  <a:pt x="611195" y="3460811"/>
                  <a:pt x="759255" y="3398191"/>
                </a:cubicBezTo>
                <a:cubicBezTo>
                  <a:pt x="912811" y="3333214"/>
                  <a:pt x="1075676" y="3300221"/>
                  <a:pt x="1243365" y="3300221"/>
                </a:cubicBezTo>
                <a:cubicBezTo>
                  <a:pt x="1248301" y="3300221"/>
                  <a:pt x="1253124" y="3300221"/>
                  <a:pt x="1257947" y="3300221"/>
                </a:cubicBezTo>
                <a:cubicBezTo>
                  <a:pt x="1261088" y="3300221"/>
                  <a:pt x="1264340" y="3300221"/>
                  <a:pt x="1267593" y="3300221"/>
                </a:cubicBezTo>
                <a:cubicBezTo>
                  <a:pt x="1537914" y="3300221"/>
                  <a:pt x="1793878" y="3177226"/>
                  <a:pt x="1962913" y="2965688"/>
                </a:cubicBezTo>
                <a:cubicBezTo>
                  <a:pt x="2133967" y="2751681"/>
                  <a:pt x="2197005" y="2470677"/>
                  <a:pt x="2133855" y="2204038"/>
                </a:cubicBezTo>
                <a:cubicBezTo>
                  <a:pt x="2101775" y="2068923"/>
                  <a:pt x="2085623" y="1929992"/>
                  <a:pt x="2085623" y="1791173"/>
                </a:cubicBezTo>
                <a:cubicBezTo>
                  <a:pt x="2085623" y="1549560"/>
                  <a:pt x="2133070" y="1314904"/>
                  <a:pt x="2226504" y="1093827"/>
                </a:cubicBezTo>
                <a:cubicBezTo>
                  <a:pt x="2316686" y="880493"/>
                  <a:pt x="2445678" y="688930"/>
                  <a:pt x="2610001" y="524637"/>
                </a:cubicBezTo>
                <a:cubicBezTo>
                  <a:pt x="2774325" y="360232"/>
                  <a:pt x="2965681" y="231177"/>
                  <a:pt x="3178910" y="140951"/>
                </a:cubicBezTo>
                <a:cubicBezTo>
                  <a:pt x="3399878" y="47470"/>
                  <a:pt x="3634418" y="0"/>
                  <a:pt x="3875912" y="0"/>
                </a:cubicBezTo>
                <a:cubicBezTo>
                  <a:pt x="4117406" y="0"/>
                  <a:pt x="4351947" y="47470"/>
                  <a:pt x="4572915" y="140951"/>
                </a:cubicBezTo>
                <a:cubicBezTo>
                  <a:pt x="4786143" y="231177"/>
                  <a:pt x="4977611" y="360232"/>
                  <a:pt x="5141823" y="524637"/>
                </a:cubicBezTo>
                <a:cubicBezTo>
                  <a:pt x="5275189" y="658069"/>
                  <a:pt x="5385673" y="809905"/>
                  <a:pt x="5470471" y="975994"/>
                </a:cubicBezTo>
                <a:cubicBezTo>
                  <a:pt x="5611239" y="1252060"/>
                  <a:pt x="5885375" y="1434981"/>
                  <a:pt x="6194281" y="1459109"/>
                </a:cubicBezTo>
                <a:cubicBezTo>
                  <a:pt x="6354006" y="1471566"/>
                  <a:pt x="6510254" y="1509721"/>
                  <a:pt x="6658650" y="1572565"/>
                </a:cubicBezTo>
                <a:cubicBezTo>
                  <a:pt x="6837219" y="1648091"/>
                  <a:pt x="6997505" y="1756160"/>
                  <a:pt x="7135021" y="1893744"/>
                </a:cubicBezTo>
                <a:cubicBezTo>
                  <a:pt x="7272537" y="2031328"/>
                  <a:pt x="7380553" y="2191693"/>
                  <a:pt x="7456153" y="2370351"/>
                </a:cubicBezTo>
                <a:cubicBezTo>
                  <a:pt x="7534445" y="2555517"/>
                  <a:pt x="7574153" y="2752017"/>
                  <a:pt x="7574153" y="2954241"/>
                </a:cubicBezTo>
                <a:cubicBezTo>
                  <a:pt x="7574153" y="3156465"/>
                  <a:pt x="7534445" y="3352965"/>
                  <a:pt x="7456153" y="3538132"/>
                </a:cubicBezTo>
                <a:cubicBezTo>
                  <a:pt x="7380666" y="3716789"/>
                  <a:pt x="7272649" y="3877154"/>
                  <a:pt x="7135021" y="4014738"/>
                </a:cubicBezTo>
                <a:cubicBezTo>
                  <a:pt x="6997505" y="4152322"/>
                  <a:pt x="6837219" y="4260392"/>
                  <a:pt x="6658650" y="4336029"/>
                </a:cubicBezTo>
                <a:cubicBezTo>
                  <a:pt x="6633973" y="4346466"/>
                  <a:pt x="6608736" y="4356341"/>
                  <a:pt x="6583611" y="4365431"/>
                </a:cubicBezTo>
                <a:cubicBezTo>
                  <a:pt x="6255187" y="4484274"/>
                  <a:pt x="6026704" y="4784355"/>
                  <a:pt x="5999111" y="5132580"/>
                </a:cubicBezTo>
                <a:cubicBezTo>
                  <a:pt x="5979931" y="5374418"/>
                  <a:pt x="5922165" y="5610645"/>
                  <a:pt x="5827384" y="5834977"/>
                </a:cubicBezTo>
                <a:cubicBezTo>
                  <a:pt x="5712750" y="6106105"/>
                  <a:pt x="5548763" y="6349514"/>
                  <a:pt x="5339909" y="6558471"/>
                </a:cubicBezTo>
                <a:cubicBezTo>
                  <a:pt x="5131055" y="6767428"/>
                  <a:pt x="4887766" y="6931497"/>
                  <a:pt x="4616772" y="7046188"/>
                </a:cubicBezTo>
                <a:cubicBezTo>
                  <a:pt x="4335907" y="7165030"/>
                  <a:pt x="4037880" y="7225294"/>
                  <a:pt x="3730881" y="7225294"/>
                </a:cubicBezTo>
                <a:close/>
              </a:path>
            </a:pathLst>
          </a:custGeom>
          <a:blipFill dpi="0"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658"/>
            </a:stretch>
          </a:blipFill>
          <a:ln w="11204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426B208-33CA-486C-416D-E30EB220B49D}"/>
              </a:ext>
            </a:extLst>
          </p:cNvPr>
          <p:cNvSpPr/>
          <p:nvPr userDrawn="1"/>
        </p:nvSpPr>
        <p:spPr>
          <a:xfrm>
            <a:off x="8196644" y="5175710"/>
            <a:ext cx="780562" cy="78056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564DA-47AC-87E0-702E-DC0D465E7E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4049" y="62244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000" b="0" i="0">
                <a:solidFill>
                  <a:schemeClr val="tx1"/>
                </a:solidFill>
                <a:latin typeface="Geologica ExtraLight" pitchFamily="2" charset="0"/>
              </a:defRPr>
            </a:lvl1pPr>
          </a:lstStyle>
          <a:p>
            <a:fld id="{A45AA33C-8F0B-3B45-B67C-6E89E83E2AE4}" type="datetime1">
              <a:rPr lang="fi-FI" smtClean="0"/>
              <a:pPr/>
              <a:t>27.3.2026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76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 keltain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30C47-2FED-8BA3-8DF5-510D457F9A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4594" y="2494732"/>
            <a:ext cx="7227088" cy="2387600"/>
          </a:xfrm>
        </p:spPr>
        <p:txBody>
          <a:bodyPr anchor="b">
            <a:noAutofit/>
          </a:bodyPr>
          <a:lstStyle>
            <a:lvl1pPr algn="l">
              <a:defRPr sz="6000" b="1" i="0">
                <a:solidFill>
                  <a:schemeClr val="tx2"/>
                </a:solidFill>
                <a:latin typeface="Geologica ExtraBold" pitchFamily="2" charset="0"/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lorem ipsum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A3D244-088D-03C2-2CFA-4DDAE1FBE0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595" y="5344512"/>
            <a:ext cx="7227087" cy="630620"/>
          </a:xfrm>
        </p:spPr>
        <p:txBody>
          <a:bodyPr>
            <a:noAutofit/>
          </a:bodyPr>
          <a:lstStyle>
            <a:lvl1pPr marL="0" indent="0" algn="l">
              <a:buNone/>
              <a:defRPr sz="1800" b="0" i="0">
                <a:solidFill>
                  <a:schemeClr val="tx1"/>
                </a:solidFill>
                <a:latin typeface="Geologica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Ingressi</a:t>
            </a:r>
            <a:r>
              <a:rPr lang="en-US" dirty="0"/>
              <a:t> /</a:t>
            </a:r>
            <a:r>
              <a:rPr lang="en-US" dirty="0" err="1"/>
              <a:t>esittäjän</a:t>
            </a:r>
            <a:r>
              <a:rPr lang="en-US" dirty="0"/>
              <a:t> </a:t>
            </a:r>
            <a:r>
              <a:rPr lang="en-US" dirty="0" err="1"/>
              <a:t>nimi</a:t>
            </a:r>
            <a:r>
              <a:rPr lang="en-US" dirty="0"/>
              <a:t> ja </a:t>
            </a:r>
            <a:r>
              <a:rPr lang="en-US" dirty="0" err="1"/>
              <a:t>päivämäärä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F3F541-F709-032F-8165-3B173E9AAD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049" y="535798"/>
            <a:ext cx="3644291" cy="11433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F5E286-2533-E3C8-492F-7A4059E175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80" t="-494" r="50000" b="494"/>
          <a:stretch>
            <a:fillRect/>
          </a:stretch>
        </p:blipFill>
        <p:spPr>
          <a:xfrm>
            <a:off x="9108443" y="535798"/>
            <a:ext cx="3083558" cy="584235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BFA1C-46BA-113D-96BE-F6C0487FA1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4049" y="62244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000" b="0" i="0">
                <a:solidFill>
                  <a:schemeClr val="tx1"/>
                </a:solidFill>
                <a:latin typeface="Geologica ExtraLight" pitchFamily="2" charset="0"/>
              </a:defRPr>
            </a:lvl1pPr>
          </a:lstStyle>
          <a:p>
            <a:fld id="{A45AA33C-8F0B-3B45-B67C-6E89E83E2AE4}" type="datetime1">
              <a:rPr lang="fi-FI" smtClean="0"/>
              <a:pPr/>
              <a:t>27.3.2026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175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54A1E-09B9-27B8-E1E5-39722233F4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360" y="451008"/>
            <a:ext cx="8628542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lorem ipsum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CCD3B-B4CA-87A1-F3C2-EEF18AD71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674971"/>
            <a:ext cx="8638702" cy="4351338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A92059-E4C7-F58E-8DC6-462C7CE604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79" t="-494" r="50000" b="494"/>
          <a:stretch>
            <a:fillRect/>
          </a:stretch>
        </p:blipFill>
        <p:spPr>
          <a:xfrm>
            <a:off x="9108443" y="535798"/>
            <a:ext cx="3083558" cy="58423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7DC7B3-302C-17D0-6CA9-649B6A2069F2}"/>
              </a:ext>
            </a:extLst>
          </p:cNvPr>
          <p:cNvSpPr txBox="1"/>
          <p:nvPr userDrawn="1"/>
        </p:nvSpPr>
        <p:spPr>
          <a:xfrm>
            <a:off x="9103360" y="6268491"/>
            <a:ext cx="2753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2C2727B-6C67-FB41-9006-844E255079EB}" type="slidenum">
              <a:rPr lang="fi-FI" sz="1100" b="0" i="0" smtClean="0">
                <a:latin typeface="Geologica ExtraLight" pitchFamily="2" charset="0"/>
              </a:rPr>
              <a:t>‹#›</a:t>
            </a:fld>
            <a:endParaRPr lang="en-GB" sz="1100" b="0" i="0" dirty="0">
              <a:latin typeface="Geologica ExtraLight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448B2-E72F-8BD6-A133-910B236BDC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4049" y="62244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000" b="0" i="0">
                <a:solidFill>
                  <a:schemeClr val="tx1"/>
                </a:solidFill>
                <a:latin typeface="Geologica ExtraLight" pitchFamily="2" charset="0"/>
              </a:defRPr>
            </a:lvl1pPr>
          </a:lstStyle>
          <a:p>
            <a:fld id="{A45AA33C-8F0B-3B45-B67C-6E89E83E2AE4}" type="datetime1">
              <a:rPr lang="fi-FI" smtClean="0"/>
              <a:pPr/>
              <a:t>27.3.2026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832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dia oik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54A1E-09B9-27B8-E1E5-39722233F4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3098" y="451008"/>
            <a:ext cx="8628542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lorem ipsum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CCD3B-B4CA-87A1-F3C2-EEF18AD71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2938" y="1674971"/>
            <a:ext cx="8638702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C25861-C868-A3E7-309B-B24ED15F97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80" t="-494" r="50000" b="494"/>
          <a:stretch>
            <a:fillRect/>
          </a:stretch>
        </p:blipFill>
        <p:spPr>
          <a:xfrm rot="10800000">
            <a:off x="0" y="535798"/>
            <a:ext cx="3083558" cy="58423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9B7976-1A56-3F80-4FFA-0EFAAC81AB99}"/>
              </a:ext>
            </a:extLst>
          </p:cNvPr>
          <p:cNvSpPr txBox="1"/>
          <p:nvPr userDrawn="1"/>
        </p:nvSpPr>
        <p:spPr>
          <a:xfrm>
            <a:off x="9103360" y="6268491"/>
            <a:ext cx="2753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2C2727B-6C67-FB41-9006-844E255079EB}" type="slidenum">
              <a:rPr lang="fi-FI" sz="1100" b="0" i="0" smtClean="0">
                <a:latin typeface="Geologica ExtraLight" pitchFamily="2" charset="0"/>
              </a:rPr>
              <a:t>‹#›</a:t>
            </a:fld>
            <a:endParaRPr lang="en-GB" sz="1100" b="0" i="0" dirty="0">
              <a:latin typeface="Geologica ExtraLight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85C8C-9FE5-A12A-47F1-AC4933B648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4049" y="62244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000" b="0" i="0">
                <a:solidFill>
                  <a:schemeClr val="tx1"/>
                </a:solidFill>
                <a:latin typeface="Geologica ExtraLight" pitchFamily="2" charset="0"/>
              </a:defRPr>
            </a:lvl1pPr>
          </a:lstStyle>
          <a:p>
            <a:fld id="{A45AA33C-8F0B-3B45-B67C-6E89E83E2AE4}" type="datetime1">
              <a:rPr lang="fi-FI" smtClean="0"/>
              <a:pPr/>
              <a:t>27.3.2026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422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54A1E-09B9-27B8-E1E5-39722233F4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360" y="451008"/>
            <a:ext cx="11512964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lorem ipsum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CCD3B-B4CA-87A1-F3C2-EEF18AD71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674971"/>
            <a:ext cx="11526520" cy="4351338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7DC7B3-302C-17D0-6CA9-649B6A2069F2}"/>
              </a:ext>
            </a:extLst>
          </p:cNvPr>
          <p:cNvSpPr txBox="1"/>
          <p:nvPr userDrawn="1"/>
        </p:nvSpPr>
        <p:spPr>
          <a:xfrm>
            <a:off x="9103360" y="6268491"/>
            <a:ext cx="2753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2C2727B-6C67-FB41-9006-844E255079EB}" type="slidenum">
              <a:rPr lang="fi-FI" sz="1100" b="0" i="0" smtClean="0">
                <a:latin typeface="Geologica ExtraLight" pitchFamily="2" charset="0"/>
              </a:rPr>
              <a:t>‹#›</a:t>
            </a:fld>
            <a:endParaRPr lang="en-GB" sz="1100" b="0" i="0" dirty="0">
              <a:latin typeface="Geologica ExtraLight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448B2-E72F-8BD6-A133-910B236BDC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4049" y="62244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000" b="0" i="0">
                <a:solidFill>
                  <a:schemeClr val="tx1"/>
                </a:solidFill>
                <a:latin typeface="Geologica ExtraLight" pitchFamily="2" charset="0"/>
              </a:defRPr>
            </a:lvl1pPr>
          </a:lstStyle>
          <a:p>
            <a:fld id="{A45AA33C-8F0B-3B45-B67C-6E89E83E2AE4}" type="datetime1">
              <a:rPr lang="fi-FI" smtClean="0"/>
              <a:pPr/>
              <a:t>27.3.2026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86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07C5A-0295-B2DD-278C-DC7E6A365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60" y="451008"/>
            <a:ext cx="115214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9BD55E-9830-86DD-E13C-9A03A54F7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0200" y="1674971"/>
            <a:ext cx="11531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C6A20-98CD-FA5E-90F3-7EBD18A08B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0360" y="62244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000" b="0" i="0">
                <a:solidFill>
                  <a:schemeClr val="tx1"/>
                </a:solidFill>
                <a:latin typeface="Geologica ExtraLight" pitchFamily="2" charset="0"/>
              </a:defRPr>
            </a:lvl1pPr>
          </a:lstStyle>
          <a:p>
            <a:fld id="{A45AA33C-8F0B-3B45-B67C-6E89E83E2AE4}" type="datetime1">
              <a:rPr lang="fi-FI" smtClean="0"/>
              <a:t>27.3.2026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D0BBC-E0A2-55CB-3FD4-CF3C012C5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8440" y="62244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000" b="0" i="0">
                <a:solidFill>
                  <a:schemeClr val="tx1"/>
                </a:solidFill>
                <a:latin typeface="Geologica ExtraLight" pitchFamily="2" charset="0"/>
              </a:defRPr>
            </a:lvl1pPr>
          </a:lstStyle>
          <a:p>
            <a:fld id="{75AEAA8C-8FBB-2E44-A807-AA902679B7C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714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1" r:id="rId3"/>
    <p:sldLayoutId id="2147483663" r:id="rId4"/>
    <p:sldLayoutId id="2147483660" r:id="rId5"/>
    <p:sldLayoutId id="2147483664" r:id="rId6"/>
    <p:sldLayoutId id="2147483650" r:id="rId7"/>
    <p:sldLayoutId id="2147483667" r:id="rId8"/>
    <p:sldLayoutId id="2147483680" r:id="rId9"/>
    <p:sldLayoutId id="2147483665" r:id="rId10"/>
    <p:sldLayoutId id="2147483666" r:id="rId11"/>
    <p:sldLayoutId id="2147483676" r:id="rId12"/>
    <p:sldLayoutId id="2147483677" r:id="rId13"/>
    <p:sldLayoutId id="2147483678" r:id="rId14"/>
    <p:sldLayoutId id="2147483679" r:id="rId15"/>
    <p:sldLayoutId id="2147483651" r:id="rId16"/>
    <p:sldLayoutId id="2147483668" r:id="rId17"/>
    <p:sldLayoutId id="2147483669" r:id="rId18"/>
    <p:sldLayoutId id="2147483652" r:id="rId19"/>
    <p:sldLayoutId id="2147483675" r:id="rId20"/>
    <p:sldLayoutId id="2147483670" r:id="rId21"/>
    <p:sldLayoutId id="2147483674" r:id="rId22"/>
    <p:sldLayoutId id="2147483656" r:id="rId23"/>
    <p:sldLayoutId id="2147483671" r:id="rId24"/>
    <p:sldLayoutId id="2147483672" r:id="rId25"/>
    <p:sldLayoutId id="2147483673" r:id="rId2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eologica Semi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Geologica Ligh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eologica Ligh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eologica ExtraLigh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Geologica ExtraLigh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Geologica ExtraLigh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Minna.jarvinen@yrityskummit.fi" TargetMode="Externa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C4961-2CEC-36EB-3F00-7C70DCE018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50" y="2539945"/>
            <a:ext cx="6907479" cy="2387600"/>
          </a:xfrm>
        </p:spPr>
        <p:txBody>
          <a:bodyPr/>
          <a:lstStyle/>
          <a:p>
            <a:r>
              <a:rPr lang="en-GB" sz="4800" dirty="0">
                <a:solidFill>
                  <a:schemeClr val="bg1"/>
                </a:solidFill>
              </a:rPr>
              <a:t>Yrityskummi –</a:t>
            </a:r>
            <a:br>
              <a:rPr lang="en-GB" sz="4800" dirty="0">
                <a:solidFill>
                  <a:schemeClr val="bg1"/>
                </a:solidFill>
              </a:rPr>
            </a:br>
            <a:r>
              <a:rPr lang="en-GB" sz="3200" b="0" dirty="0">
                <a:solidFill>
                  <a:schemeClr val="bg1"/>
                </a:solidFill>
              </a:rPr>
              <a:t>Yrityksesi kasvun tukena</a:t>
            </a:r>
            <a:br>
              <a:rPr lang="en-GB" sz="4800" dirty="0">
                <a:solidFill>
                  <a:schemeClr val="bg1"/>
                </a:solidFill>
              </a:rPr>
            </a:br>
            <a:endParaRPr lang="en-GB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270FAE-9C91-C776-C045-84664B9B75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850" y="5373087"/>
            <a:ext cx="7227087" cy="630620"/>
          </a:xfrm>
        </p:spPr>
        <p:txBody>
          <a:bodyPr/>
          <a:lstStyle/>
          <a:p>
            <a:r>
              <a:rPr lang="en-GB" dirty="0"/>
              <a:t>Minna Järvinen</a:t>
            </a:r>
          </a:p>
          <a:p>
            <a:r>
              <a:rPr lang="en-GB" dirty="0"/>
              <a:t>Suomen Yrityskummit 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2973BA-1B62-916B-E6E0-9AF5E709215A}"/>
              </a:ext>
            </a:extLst>
          </p:cNvPr>
          <p:cNvSpPr txBox="1">
            <a:spLocks/>
          </p:cNvSpPr>
          <p:nvPr/>
        </p:nvSpPr>
        <p:spPr>
          <a:xfrm>
            <a:off x="323850" y="6238982"/>
            <a:ext cx="2260600" cy="2619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eologica Ligh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eologica Ligh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eologica ExtraLigh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Geologica ExtraLigh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Geologica Extra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100" dirty="0">
                <a:solidFill>
                  <a:schemeClr val="bg1"/>
                </a:solidFill>
              </a:rPr>
              <a:t>7.4.2026</a:t>
            </a:r>
          </a:p>
        </p:txBody>
      </p:sp>
    </p:spTree>
    <p:extLst>
      <p:ext uri="{BB962C8B-B14F-4D97-AF65-F5344CB8AC3E}">
        <p14:creationId xmlns:p14="http://schemas.microsoft.com/office/powerpoint/2010/main" val="94296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446F90B-EBA5-CE38-EA7C-38CB9E4ED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725" y="450850"/>
            <a:ext cx="6480175" cy="1325563"/>
          </a:xfrm>
        </p:spPr>
        <p:txBody>
          <a:bodyPr/>
          <a:lstStyle/>
          <a:p>
            <a:r>
              <a:rPr lang="en-GB" dirty="0"/>
              <a:t>Hyödyt yrittäjille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4091C3C-C73A-F47D-06D6-1C451D6B0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674813"/>
            <a:ext cx="6478588" cy="4351337"/>
          </a:xfrm>
        </p:spPr>
        <p:txBody>
          <a:bodyPr/>
          <a:lstStyle/>
          <a:p>
            <a:pPr fontAlgn="t">
              <a:lnSpc>
                <a:spcPct val="100000"/>
              </a:lnSpc>
            </a:pPr>
            <a:r>
              <a:rPr lang="fi-FI" sz="2000" dirty="0">
                <a:latin typeface="Geologica Light"/>
              </a:rPr>
              <a:t>Ulkopuolinen keskustelukumppani</a:t>
            </a:r>
          </a:p>
          <a:p>
            <a:pPr fontAlgn="t">
              <a:lnSpc>
                <a:spcPct val="100000"/>
              </a:lnSpc>
            </a:pPr>
            <a:r>
              <a:rPr lang="fi-FI" sz="2000" dirty="0">
                <a:latin typeface="Geologica Light"/>
              </a:rPr>
              <a:t>Selkeyttä päätöksentekoon</a:t>
            </a:r>
          </a:p>
          <a:p>
            <a:pPr fontAlgn="t">
              <a:lnSpc>
                <a:spcPct val="100000"/>
              </a:lnSpc>
            </a:pPr>
            <a:r>
              <a:rPr lang="fi-FI" sz="2000" dirty="0">
                <a:latin typeface="Geologica Light"/>
              </a:rPr>
              <a:t>Auttaa jäsentämään asioita </a:t>
            </a:r>
          </a:p>
          <a:p>
            <a:pPr fontAlgn="t">
              <a:lnSpc>
                <a:spcPct val="100000"/>
              </a:lnSpc>
            </a:pPr>
            <a:r>
              <a:rPr lang="fi-FI" sz="2000" dirty="0">
                <a:latin typeface="Geologica Light"/>
              </a:rPr>
              <a:t>Mahdollisuus sparrata esimerkiksi: </a:t>
            </a:r>
          </a:p>
          <a:p>
            <a:pPr marL="742950" lvl="1" indent="-285750" fontAlgn="t">
              <a:lnSpc>
                <a:spcPct val="100000"/>
              </a:lnSpc>
            </a:pPr>
            <a:r>
              <a:rPr lang="fi-FI" dirty="0">
                <a:latin typeface="Geologica Light"/>
              </a:rPr>
              <a:t>myynnin ja kannattavuuden parantamista</a:t>
            </a:r>
          </a:p>
          <a:p>
            <a:pPr marL="742950" lvl="1" indent="-285750" fontAlgn="t">
              <a:lnSpc>
                <a:spcPct val="100000"/>
              </a:lnSpc>
            </a:pPr>
            <a:r>
              <a:rPr lang="fi-FI" dirty="0">
                <a:latin typeface="Geologica Light"/>
              </a:rPr>
              <a:t>kausivaihteluun varautumista</a:t>
            </a:r>
          </a:p>
          <a:p>
            <a:pPr marL="742950" lvl="1" indent="-285750" fontAlgn="t">
              <a:lnSpc>
                <a:spcPct val="100000"/>
              </a:lnSpc>
            </a:pPr>
            <a:r>
              <a:rPr lang="fi-FI" dirty="0">
                <a:latin typeface="Geologica Light"/>
              </a:rPr>
              <a:t>asiakastilanteiden hallintaa</a:t>
            </a:r>
          </a:p>
          <a:p>
            <a:pPr marL="742950" lvl="1" indent="-285750" fontAlgn="t">
              <a:lnSpc>
                <a:spcPct val="100000"/>
              </a:lnSpc>
            </a:pPr>
            <a:r>
              <a:rPr lang="fi-FI" dirty="0">
                <a:latin typeface="Geologica Light"/>
              </a:rPr>
              <a:t>uusien palveluiden tuotteistamista</a:t>
            </a:r>
          </a:p>
          <a:p>
            <a:pPr marL="742950" lvl="1" indent="-285750" fontAlgn="t">
              <a:lnSpc>
                <a:spcPct val="100000"/>
              </a:lnSpc>
            </a:pPr>
            <a:r>
              <a:rPr lang="fi-FI" dirty="0">
                <a:latin typeface="Geologica Light"/>
              </a:rPr>
              <a:t>hinnoittelua</a:t>
            </a:r>
          </a:p>
          <a:p>
            <a:pPr marL="742950" lvl="1" indent="-285750" fontAlgn="t">
              <a:lnSpc>
                <a:spcPct val="100000"/>
              </a:lnSpc>
            </a:pPr>
            <a:r>
              <a:rPr lang="fi-FI" dirty="0">
                <a:latin typeface="Geologica Light"/>
              </a:rPr>
              <a:t>omaa jaksamista</a:t>
            </a:r>
          </a:p>
          <a:p>
            <a:pPr marL="457200" lvl="1" indent="0" fontAlgn="t">
              <a:lnSpc>
                <a:spcPct val="100000"/>
              </a:lnSpc>
              <a:buNone/>
            </a:pPr>
            <a:endParaRPr lang="fi-FI" dirty="0">
              <a:latin typeface="Geologica Light"/>
            </a:endParaRP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81F19DEB-2232-1E34-235A-D50C2D73B9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4049" y="6224429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sz="1100" dirty="0">
                <a:latin typeface="Geologica Light"/>
              </a:rPr>
              <a:t>7.4.2026</a:t>
            </a:r>
          </a:p>
        </p:txBody>
      </p:sp>
    </p:spTree>
    <p:extLst>
      <p:ext uri="{BB962C8B-B14F-4D97-AF65-F5344CB8AC3E}">
        <p14:creationId xmlns:p14="http://schemas.microsoft.com/office/powerpoint/2010/main" val="4079918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832B89-A678-DC5A-3748-25E878CA8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8569" y="529667"/>
            <a:ext cx="8628542" cy="1325563"/>
          </a:xfrm>
        </p:spPr>
        <p:txBody>
          <a:bodyPr/>
          <a:lstStyle/>
          <a:p>
            <a:r>
              <a:rPr lang="fi-FI" dirty="0"/>
              <a:t>Millaista arvoa mentorointi voisi tuoda kalastusalalle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A4E86FA-804F-B11C-9118-90B694201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7059" y="2055653"/>
            <a:ext cx="7425237" cy="4351338"/>
          </a:xfrm>
        </p:spPr>
        <p:txBody>
          <a:bodyPr/>
          <a:lstStyle/>
          <a:p>
            <a:r>
              <a:rPr lang="fi-FI" dirty="0"/>
              <a:t>Kausien välisen ajan hyödyntäminen kehittämiseen</a:t>
            </a:r>
          </a:p>
          <a:p>
            <a:r>
              <a:rPr lang="fi-FI" dirty="0"/>
              <a:t>Hinnoittelun ja palvelupakettien selkiyttäminen</a:t>
            </a:r>
          </a:p>
          <a:p>
            <a:r>
              <a:rPr lang="fi-FI" dirty="0"/>
              <a:t>Asiakastilanteiden hallinta (kalastusmatkailu)</a:t>
            </a:r>
          </a:p>
          <a:p>
            <a:r>
              <a:rPr lang="fi-FI" dirty="0"/>
              <a:t>Uusien myyntikanavien miettiminen</a:t>
            </a:r>
          </a:p>
          <a:p>
            <a:r>
              <a:rPr lang="fi-FI" dirty="0"/>
              <a:t>Yrityksen kannattavuuden parantaminen sesonkien yli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98EFEBE-C54D-7B26-363D-07B28B72F24D}"/>
              </a:ext>
            </a:extLst>
          </p:cNvPr>
          <p:cNvSpPr txBox="1">
            <a:spLocks/>
          </p:cNvSpPr>
          <p:nvPr/>
        </p:nvSpPr>
        <p:spPr>
          <a:xfrm>
            <a:off x="323850" y="6238982"/>
            <a:ext cx="2260600" cy="2619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eologica Ligh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eologica Ligh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eologica ExtraLigh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Geologica ExtraLigh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Geologica Extra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100" dirty="0"/>
              <a:t>7.4.2026</a:t>
            </a:r>
          </a:p>
        </p:txBody>
      </p:sp>
    </p:spTree>
    <p:extLst>
      <p:ext uri="{BB962C8B-B14F-4D97-AF65-F5344CB8AC3E}">
        <p14:creationId xmlns:p14="http://schemas.microsoft.com/office/powerpoint/2010/main" val="1053092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D12DE7-692C-3FC6-320D-A83A201E8845}"/>
              </a:ext>
            </a:extLst>
          </p:cNvPr>
          <p:cNvSpPr txBox="1">
            <a:spLocks/>
          </p:cNvSpPr>
          <p:nvPr/>
        </p:nvSpPr>
        <p:spPr>
          <a:xfrm>
            <a:off x="323850" y="6238982"/>
            <a:ext cx="2260600" cy="2619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eologica Ligh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eologica Ligh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eologica ExtraLigh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Geologica ExtraLigh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Geologica Extra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100" dirty="0"/>
              <a:t>7.4.2026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9E7C459-88A4-86BA-22CA-7B1D18AD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725" y="450850"/>
            <a:ext cx="6480175" cy="1325563"/>
          </a:xfrm>
        </p:spPr>
        <p:txBody>
          <a:bodyPr/>
          <a:lstStyle/>
          <a:p>
            <a:r>
              <a:rPr lang="en-GB" dirty="0"/>
              <a:t>Miksi tämä on tärkeää juuri nyt?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00985C0-DC7D-6F71-85B8-A89E3EABB3EA}"/>
              </a:ext>
            </a:extLst>
          </p:cNvPr>
          <p:cNvSpPr txBox="1">
            <a:spLocks/>
          </p:cNvSpPr>
          <p:nvPr/>
        </p:nvSpPr>
        <p:spPr>
          <a:xfrm>
            <a:off x="281405" y="2149582"/>
            <a:ext cx="5930860" cy="3506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Geologica Ligh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eologica Ligh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eologica ExtraLigh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Geologica ExtraLigh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Geologica Extra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>
              <a:lnSpc>
                <a:spcPct val="100000"/>
              </a:lnSpc>
            </a:pPr>
            <a:r>
              <a:rPr lang="fi-FI" sz="2000" dirty="0">
                <a:latin typeface="Geologica Light"/>
              </a:rPr>
              <a:t>Auttaa pitämään suunnan selkeänä muutospaineiden keskellä </a:t>
            </a:r>
          </a:p>
          <a:p>
            <a:pPr fontAlgn="t">
              <a:lnSpc>
                <a:spcPct val="100000"/>
              </a:lnSpc>
            </a:pPr>
            <a:r>
              <a:rPr lang="fi-FI" sz="2000" dirty="0">
                <a:latin typeface="Geologica Light"/>
              </a:rPr>
              <a:t>Mentorointi auttaa fokusoimaan olennaiseen epävarmoina aikoina</a:t>
            </a:r>
          </a:p>
          <a:p>
            <a:pPr fontAlgn="t">
              <a:lnSpc>
                <a:spcPct val="100000"/>
              </a:lnSpc>
            </a:pPr>
            <a:r>
              <a:rPr lang="fi-FI" sz="2000" dirty="0">
                <a:latin typeface="Geologica Light"/>
              </a:rPr>
              <a:t>Lisää yritysten kasvuhalukkuutta </a:t>
            </a:r>
          </a:p>
          <a:p>
            <a:pPr fontAlgn="t">
              <a:lnSpc>
                <a:spcPct val="100000"/>
              </a:lnSpc>
            </a:pPr>
            <a:r>
              <a:rPr lang="fi-FI" sz="2000" dirty="0">
                <a:latin typeface="Geologica Light"/>
              </a:rPr>
              <a:t>Vaikuttaa kasvua tukeviin osa-alueisiin</a:t>
            </a:r>
          </a:p>
        </p:txBody>
      </p:sp>
    </p:spTree>
    <p:extLst>
      <p:ext uri="{BB962C8B-B14F-4D97-AF65-F5344CB8AC3E}">
        <p14:creationId xmlns:p14="http://schemas.microsoft.com/office/powerpoint/2010/main" val="135125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B79CA-1CB8-A133-67D7-E2B7AC1F94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96F086D-34D3-5B20-B035-2458355E2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67" y="770265"/>
            <a:ext cx="4145582" cy="46388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 dirty="0">
                <a:latin typeface="Geologica ExtraBold"/>
              </a:rPr>
              <a:t>Yrityskummit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A2CAE42-8359-2F7E-07FC-A792CDFD2F03}"/>
              </a:ext>
            </a:extLst>
          </p:cNvPr>
          <p:cNvSpPr>
            <a:spLocks noGrp="1"/>
          </p:cNvSp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175831" y="1618109"/>
            <a:ext cx="5040960" cy="4359784"/>
          </a:xfrm>
        </p:spPr>
        <p:txBody>
          <a:bodyPr>
            <a:no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fi-FI" sz="2000" b="1" dirty="0">
                <a:latin typeface="Geologica Light"/>
              </a:rPr>
              <a:t>Tausta</a:t>
            </a:r>
          </a:p>
          <a:p>
            <a:pPr marL="342900" lvl="1" indent="-342900"/>
            <a:r>
              <a:rPr lang="fi-FI" dirty="0">
                <a:latin typeface="Geologica Light"/>
              </a:rPr>
              <a:t>kokemus käytännön yrityselämästä </a:t>
            </a:r>
          </a:p>
          <a:p>
            <a:pPr marL="342900" lvl="1" indent="-342900"/>
            <a:r>
              <a:rPr lang="fi-FI" dirty="0">
                <a:latin typeface="Geologica Light"/>
              </a:rPr>
              <a:t>liiketoiminnan asiantuntijoita </a:t>
            </a:r>
          </a:p>
          <a:p>
            <a:pPr marL="342900" lvl="1" indent="-342900"/>
            <a:r>
              <a:rPr lang="fi-FI" dirty="0">
                <a:latin typeface="Geologica Light"/>
              </a:rPr>
              <a:t>yritysjohtajia</a:t>
            </a:r>
          </a:p>
          <a:p>
            <a:pPr marL="342900" lvl="1" indent="-342900"/>
            <a:r>
              <a:rPr lang="fi-FI" dirty="0">
                <a:latin typeface="Geologica Light"/>
              </a:rPr>
              <a:t>yrittäjiä</a:t>
            </a:r>
          </a:p>
          <a:p>
            <a:pPr marL="342900" lvl="1" indent="-342900"/>
            <a:r>
              <a:rPr lang="fi-FI" dirty="0">
                <a:latin typeface="Geologica Light"/>
              </a:rPr>
              <a:t>miehiä 74 %, naisia 26 %</a:t>
            </a:r>
          </a:p>
          <a:p>
            <a:pPr marL="342900" lvl="1" indent="-342900"/>
            <a:r>
              <a:rPr lang="fi-FI" dirty="0">
                <a:latin typeface="Geologica Light"/>
              </a:rPr>
              <a:t>alle 65 vuotiaita 39 %, yli 65 vuotiaita 61 %</a:t>
            </a:r>
          </a:p>
          <a:p>
            <a:pPr marL="0" lvl="1" indent="0">
              <a:buNone/>
            </a:pPr>
            <a:endParaRPr lang="fi-FI" b="1" dirty="0">
              <a:latin typeface="Geologica Light"/>
            </a:endParaRPr>
          </a:p>
          <a:p>
            <a:pPr marL="0" lvl="1" indent="0">
              <a:buNone/>
            </a:pPr>
            <a:r>
              <a:rPr lang="fi-FI" b="1" dirty="0">
                <a:latin typeface="Geologica Light"/>
              </a:rPr>
              <a:t>Miksi toimin yrityskummina</a:t>
            </a:r>
            <a:endParaRPr b="1" dirty="0">
              <a:latin typeface="Geologica Light"/>
            </a:endParaRPr>
          </a:p>
          <a:p>
            <a:r>
              <a:rPr lang="fi-FI" sz="2000" dirty="0"/>
              <a:t>tarjoaa merkityksellistä tekemistä</a:t>
            </a:r>
          </a:p>
          <a:p>
            <a:r>
              <a:rPr lang="fi-FI" sz="2000" dirty="0"/>
              <a:t>mahdollisuuden vaikuttaa </a:t>
            </a:r>
          </a:p>
          <a:p>
            <a:r>
              <a:rPr lang="fi-FI" sz="2000" dirty="0"/>
              <a:t>tilaisuuden oppia jatkuvasti uutta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43A5E06-5DCA-03CA-EEC5-5AE961AE1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195" y="1618109"/>
            <a:ext cx="3264361" cy="4359785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1223520C-3662-197E-6843-2DEA18CD17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7132" y="1627799"/>
            <a:ext cx="2117072" cy="2117072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EB9D1A5F-7CD6-4296-2E3F-31A4C25D1F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32" y="3845601"/>
            <a:ext cx="2126622" cy="2132293"/>
          </a:xfrm>
          <a:prstGeom prst="rect">
            <a:avLst/>
          </a:prstGeom>
        </p:spPr>
      </p:pic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A2D42D11-1C4A-AD9F-D05A-41391E692E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4049" y="6224429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sz="1100" dirty="0">
                <a:latin typeface="Geologica Light"/>
              </a:rPr>
              <a:t>7.4.2026</a:t>
            </a:r>
          </a:p>
        </p:txBody>
      </p:sp>
    </p:spTree>
    <p:extLst>
      <p:ext uri="{BB962C8B-B14F-4D97-AF65-F5344CB8AC3E}">
        <p14:creationId xmlns:p14="http://schemas.microsoft.com/office/powerpoint/2010/main" val="794379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BB2EA3-267B-C51A-E7AE-705CF1FFD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8027E23-B1E4-542F-A31E-DD5C78F2A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51DFA6B0-2499-864B-B30A-F0C82FD6D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32" y="171439"/>
            <a:ext cx="8628542" cy="1325563"/>
          </a:xfrm>
        </p:spPr>
        <p:txBody>
          <a:bodyPr/>
          <a:lstStyle/>
          <a:p>
            <a:r>
              <a:rPr lang="fi-FI" dirty="0"/>
              <a:t>Mikä on yrityskummin rooli?</a:t>
            </a:r>
          </a:p>
        </p:txBody>
      </p:sp>
      <p:sp>
        <p:nvSpPr>
          <p:cNvPr id="14" name="Arrow: Quad 9">
            <a:extLst>
              <a:ext uri="{FF2B5EF4-FFF2-40B4-BE49-F238E27FC236}">
                <a16:creationId xmlns:a16="http://schemas.microsoft.com/office/drawing/2014/main" id="{F9E46050-474D-6705-53FC-319F6583B2A3}"/>
              </a:ext>
            </a:extLst>
          </p:cNvPr>
          <p:cNvSpPr/>
          <p:nvPr/>
        </p:nvSpPr>
        <p:spPr>
          <a:xfrm>
            <a:off x="3957364" y="2018619"/>
            <a:ext cx="3635022" cy="3635022"/>
          </a:xfrm>
          <a:prstGeom prst="quadArrow">
            <a:avLst>
              <a:gd name="adj1" fmla="val 2000"/>
              <a:gd name="adj2" fmla="val 4000"/>
              <a:gd name="adj3" fmla="val 5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i-FI" dirty="0"/>
          </a:p>
        </p:txBody>
      </p:sp>
      <p:sp>
        <p:nvSpPr>
          <p:cNvPr id="15" name="Freeform: Shape 10">
            <a:extLst>
              <a:ext uri="{FF2B5EF4-FFF2-40B4-BE49-F238E27FC236}">
                <a16:creationId xmlns:a16="http://schemas.microsoft.com/office/drawing/2014/main" id="{6693B0A2-FBD2-51DD-016A-99D2A9C02B53}"/>
              </a:ext>
            </a:extLst>
          </p:cNvPr>
          <p:cNvSpPr/>
          <p:nvPr/>
        </p:nvSpPr>
        <p:spPr>
          <a:xfrm>
            <a:off x="4193640" y="2254895"/>
            <a:ext cx="1454008" cy="1454008"/>
          </a:xfrm>
          <a:custGeom>
            <a:avLst/>
            <a:gdLst>
              <a:gd name="connsiteX0" fmla="*/ 0 w 1454008"/>
              <a:gd name="connsiteY0" fmla="*/ 242340 h 1454008"/>
              <a:gd name="connsiteX1" fmla="*/ 242340 w 1454008"/>
              <a:gd name="connsiteY1" fmla="*/ 0 h 1454008"/>
              <a:gd name="connsiteX2" fmla="*/ 1211668 w 1454008"/>
              <a:gd name="connsiteY2" fmla="*/ 0 h 1454008"/>
              <a:gd name="connsiteX3" fmla="*/ 1454008 w 1454008"/>
              <a:gd name="connsiteY3" fmla="*/ 242340 h 1454008"/>
              <a:gd name="connsiteX4" fmla="*/ 1454008 w 1454008"/>
              <a:gd name="connsiteY4" fmla="*/ 1211668 h 1454008"/>
              <a:gd name="connsiteX5" fmla="*/ 1211668 w 1454008"/>
              <a:gd name="connsiteY5" fmla="*/ 1454008 h 1454008"/>
              <a:gd name="connsiteX6" fmla="*/ 242340 w 1454008"/>
              <a:gd name="connsiteY6" fmla="*/ 1454008 h 1454008"/>
              <a:gd name="connsiteX7" fmla="*/ 0 w 1454008"/>
              <a:gd name="connsiteY7" fmla="*/ 1211668 h 1454008"/>
              <a:gd name="connsiteX8" fmla="*/ 0 w 1454008"/>
              <a:gd name="connsiteY8" fmla="*/ 242340 h 1454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4008" h="1454008">
                <a:moveTo>
                  <a:pt x="0" y="242340"/>
                </a:moveTo>
                <a:cubicBezTo>
                  <a:pt x="0" y="108499"/>
                  <a:pt x="108499" y="0"/>
                  <a:pt x="242340" y="0"/>
                </a:cubicBezTo>
                <a:lnTo>
                  <a:pt x="1211668" y="0"/>
                </a:lnTo>
                <a:cubicBezTo>
                  <a:pt x="1345509" y="0"/>
                  <a:pt x="1454008" y="108499"/>
                  <a:pt x="1454008" y="242340"/>
                </a:cubicBezTo>
                <a:lnTo>
                  <a:pt x="1454008" y="1211668"/>
                </a:lnTo>
                <a:cubicBezTo>
                  <a:pt x="1454008" y="1345509"/>
                  <a:pt x="1345509" y="1454008"/>
                  <a:pt x="1211668" y="1454008"/>
                </a:cubicBezTo>
                <a:lnTo>
                  <a:pt x="242340" y="1454008"/>
                </a:lnTo>
                <a:cubicBezTo>
                  <a:pt x="108499" y="1454008"/>
                  <a:pt x="0" y="1345509"/>
                  <a:pt x="0" y="1211668"/>
                </a:cubicBezTo>
                <a:lnTo>
                  <a:pt x="0" y="242340"/>
                </a:lnTo>
                <a:close/>
              </a:path>
            </a:pathLst>
          </a:custGeom>
          <a:gradFill rotWithShape="0">
            <a:gsLst>
              <a:gs pos="0">
                <a:schemeClr val="accent1">
                  <a:lumMod val="75000"/>
                </a:schemeClr>
              </a:gs>
              <a:gs pos="57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1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1939" tIns="131939" rIns="131939" bIns="13193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>
                <a:solidFill>
                  <a:schemeClr val="tx1"/>
                </a:solidFill>
                <a:latin typeface="Geologica Light"/>
                <a:cs typeface="Calibri Light" panose="020F0302020204030204" pitchFamily="34" charset="0"/>
              </a:rPr>
              <a:t>KONSULTTI</a:t>
            </a:r>
          </a:p>
        </p:txBody>
      </p:sp>
      <p:sp>
        <p:nvSpPr>
          <p:cNvPr id="16" name="Freeform: Shape 11">
            <a:extLst>
              <a:ext uri="{FF2B5EF4-FFF2-40B4-BE49-F238E27FC236}">
                <a16:creationId xmlns:a16="http://schemas.microsoft.com/office/drawing/2014/main" id="{424A25C4-098C-6EEA-582D-C3343CAC67F2}"/>
              </a:ext>
            </a:extLst>
          </p:cNvPr>
          <p:cNvSpPr/>
          <p:nvPr/>
        </p:nvSpPr>
        <p:spPr>
          <a:xfrm>
            <a:off x="5902100" y="2254895"/>
            <a:ext cx="1454008" cy="1454008"/>
          </a:xfrm>
          <a:custGeom>
            <a:avLst/>
            <a:gdLst>
              <a:gd name="connsiteX0" fmla="*/ 0 w 1454008"/>
              <a:gd name="connsiteY0" fmla="*/ 242340 h 1454008"/>
              <a:gd name="connsiteX1" fmla="*/ 242340 w 1454008"/>
              <a:gd name="connsiteY1" fmla="*/ 0 h 1454008"/>
              <a:gd name="connsiteX2" fmla="*/ 1211668 w 1454008"/>
              <a:gd name="connsiteY2" fmla="*/ 0 h 1454008"/>
              <a:gd name="connsiteX3" fmla="*/ 1454008 w 1454008"/>
              <a:gd name="connsiteY3" fmla="*/ 242340 h 1454008"/>
              <a:gd name="connsiteX4" fmla="*/ 1454008 w 1454008"/>
              <a:gd name="connsiteY4" fmla="*/ 1211668 h 1454008"/>
              <a:gd name="connsiteX5" fmla="*/ 1211668 w 1454008"/>
              <a:gd name="connsiteY5" fmla="*/ 1454008 h 1454008"/>
              <a:gd name="connsiteX6" fmla="*/ 242340 w 1454008"/>
              <a:gd name="connsiteY6" fmla="*/ 1454008 h 1454008"/>
              <a:gd name="connsiteX7" fmla="*/ 0 w 1454008"/>
              <a:gd name="connsiteY7" fmla="*/ 1211668 h 1454008"/>
              <a:gd name="connsiteX8" fmla="*/ 0 w 1454008"/>
              <a:gd name="connsiteY8" fmla="*/ 242340 h 1454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4008" h="1454008">
                <a:moveTo>
                  <a:pt x="0" y="242340"/>
                </a:moveTo>
                <a:cubicBezTo>
                  <a:pt x="0" y="108499"/>
                  <a:pt x="108499" y="0"/>
                  <a:pt x="242340" y="0"/>
                </a:cubicBezTo>
                <a:lnTo>
                  <a:pt x="1211668" y="0"/>
                </a:lnTo>
                <a:cubicBezTo>
                  <a:pt x="1345509" y="0"/>
                  <a:pt x="1454008" y="108499"/>
                  <a:pt x="1454008" y="242340"/>
                </a:cubicBezTo>
                <a:lnTo>
                  <a:pt x="1454008" y="1211668"/>
                </a:lnTo>
                <a:cubicBezTo>
                  <a:pt x="1454008" y="1345509"/>
                  <a:pt x="1345509" y="1454008"/>
                  <a:pt x="1211668" y="1454008"/>
                </a:cubicBezTo>
                <a:lnTo>
                  <a:pt x="242340" y="1454008"/>
                </a:lnTo>
                <a:cubicBezTo>
                  <a:pt x="108499" y="1454008"/>
                  <a:pt x="0" y="1345509"/>
                  <a:pt x="0" y="1211668"/>
                </a:cubicBezTo>
                <a:lnTo>
                  <a:pt x="0" y="242340"/>
                </a:lnTo>
                <a:close/>
              </a:path>
            </a:pathLst>
          </a:custGeom>
          <a:gradFill rotWithShape="0">
            <a:gsLst>
              <a:gs pos="0">
                <a:schemeClr val="accent2">
                  <a:lumMod val="75000"/>
                </a:schemeClr>
              </a:gs>
              <a:gs pos="57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6200000" scaled="1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1939" tIns="131939" rIns="131939" bIns="13193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>
                <a:solidFill>
                  <a:schemeClr val="tx1"/>
                </a:solidFill>
                <a:latin typeface="Geologica Light"/>
                <a:cs typeface="Calibri Light" panose="020F0302020204030204" pitchFamily="34" charset="0"/>
              </a:rPr>
              <a:t>TERAPEUTTI</a:t>
            </a:r>
          </a:p>
        </p:txBody>
      </p:sp>
      <p:sp>
        <p:nvSpPr>
          <p:cNvPr id="17" name="Freeform: Shape 12">
            <a:extLst>
              <a:ext uri="{FF2B5EF4-FFF2-40B4-BE49-F238E27FC236}">
                <a16:creationId xmlns:a16="http://schemas.microsoft.com/office/drawing/2014/main" id="{6EC36DA8-A9EC-45C9-D0CA-776A370B092D}"/>
              </a:ext>
            </a:extLst>
          </p:cNvPr>
          <p:cNvSpPr/>
          <p:nvPr/>
        </p:nvSpPr>
        <p:spPr>
          <a:xfrm>
            <a:off x="4193640" y="3963355"/>
            <a:ext cx="1454008" cy="1454008"/>
          </a:xfrm>
          <a:custGeom>
            <a:avLst/>
            <a:gdLst>
              <a:gd name="connsiteX0" fmla="*/ 0 w 1454008"/>
              <a:gd name="connsiteY0" fmla="*/ 242340 h 1454008"/>
              <a:gd name="connsiteX1" fmla="*/ 242340 w 1454008"/>
              <a:gd name="connsiteY1" fmla="*/ 0 h 1454008"/>
              <a:gd name="connsiteX2" fmla="*/ 1211668 w 1454008"/>
              <a:gd name="connsiteY2" fmla="*/ 0 h 1454008"/>
              <a:gd name="connsiteX3" fmla="*/ 1454008 w 1454008"/>
              <a:gd name="connsiteY3" fmla="*/ 242340 h 1454008"/>
              <a:gd name="connsiteX4" fmla="*/ 1454008 w 1454008"/>
              <a:gd name="connsiteY4" fmla="*/ 1211668 h 1454008"/>
              <a:gd name="connsiteX5" fmla="*/ 1211668 w 1454008"/>
              <a:gd name="connsiteY5" fmla="*/ 1454008 h 1454008"/>
              <a:gd name="connsiteX6" fmla="*/ 242340 w 1454008"/>
              <a:gd name="connsiteY6" fmla="*/ 1454008 h 1454008"/>
              <a:gd name="connsiteX7" fmla="*/ 0 w 1454008"/>
              <a:gd name="connsiteY7" fmla="*/ 1211668 h 1454008"/>
              <a:gd name="connsiteX8" fmla="*/ 0 w 1454008"/>
              <a:gd name="connsiteY8" fmla="*/ 242340 h 1454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4008" h="1454008">
                <a:moveTo>
                  <a:pt x="0" y="242340"/>
                </a:moveTo>
                <a:cubicBezTo>
                  <a:pt x="0" y="108499"/>
                  <a:pt x="108499" y="0"/>
                  <a:pt x="242340" y="0"/>
                </a:cubicBezTo>
                <a:lnTo>
                  <a:pt x="1211668" y="0"/>
                </a:lnTo>
                <a:cubicBezTo>
                  <a:pt x="1345509" y="0"/>
                  <a:pt x="1454008" y="108499"/>
                  <a:pt x="1454008" y="242340"/>
                </a:cubicBezTo>
                <a:lnTo>
                  <a:pt x="1454008" y="1211668"/>
                </a:lnTo>
                <a:cubicBezTo>
                  <a:pt x="1454008" y="1345509"/>
                  <a:pt x="1345509" y="1454008"/>
                  <a:pt x="1211668" y="1454008"/>
                </a:cubicBezTo>
                <a:lnTo>
                  <a:pt x="242340" y="1454008"/>
                </a:lnTo>
                <a:cubicBezTo>
                  <a:pt x="108499" y="1454008"/>
                  <a:pt x="0" y="1345509"/>
                  <a:pt x="0" y="1211668"/>
                </a:cubicBezTo>
                <a:lnTo>
                  <a:pt x="0" y="242340"/>
                </a:lnTo>
                <a:close/>
              </a:path>
            </a:pathLst>
          </a:custGeom>
          <a:gradFill rotWithShape="0">
            <a:gsLst>
              <a:gs pos="0">
                <a:schemeClr val="accent6">
                  <a:lumMod val="67000"/>
                </a:schemeClr>
              </a:gs>
              <a:gs pos="57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1939" tIns="131939" rIns="131939" bIns="13193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>
                <a:solidFill>
                  <a:schemeClr val="bg1"/>
                </a:solidFill>
                <a:latin typeface="Geologica Light"/>
                <a:cs typeface="Calibri Light" panose="020F0302020204030204" pitchFamily="34" charset="0"/>
              </a:rPr>
              <a:t>YRITYSKUMMI</a:t>
            </a:r>
            <a:br>
              <a:rPr lang="en-US" sz="1600" kern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600" kern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MENTORI</a:t>
            </a:r>
          </a:p>
        </p:txBody>
      </p:sp>
      <p:sp>
        <p:nvSpPr>
          <p:cNvPr id="18" name="Freeform: Shape 13">
            <a:extLst>
              <a:ext uri="{FF2B5EF4-FFF2-40B4-BE49-F238E27FC236}">
                <a16:creationId xmlns:a16="http://schemas.microsoft.com/office/drawing/2014/main" id="{FBB184D3-AAF4-EEAD-D63D-2D82329EB0F5}"/>
              </a:ext>
            </a:extLst>
          </p:cNvPr>
          <p:cNvSpPr/>
          <p:nvPr/>
        </p:nvSpPr>
        <p:spPr>
          <a:xfrm>
            <a:off x="5902100" y="3963355"/>
            <a:ext cx="1454008" cy="1454008"/>
          </a:xfrm>
          <a:custGeom>
            <a:avLst/>
            <a:gdLst>
              <a:gd name="connsiteX0" fmla="*/ 0 w 1454008"/>
              <a:gd name="connsiteY0" fmla="*/ 242340 h 1454008"/>
              <a:gd name="connsiteX1" fmla="*/ 242340 w 1454008"/>
              <a:gd name="connsiteY1" fmla="*/ 0 h 1454008"/>
              <a:gd name="connsiteX2" fmla="*/ 1211668 w 1454008"/>
              <a:gd name="connsiteY2" fmla="*/ 0 h 1454008"/>
              <a:gd name="connsiteX3" fmla="*/ 1454008 w 1454008"/>
              <a:gd name="connsiteY3" fmla="*/ 242340 h 1454008"/>
              <a:gd name="connsiteX4" fmla="*/ 1454008 w 1454008"/>
              <a:gd name="connsiteY4" fmla="*/ 1211668 h 1454008"/>
              <a:gd name="connsiteX5" fmla="*/ 1211668 w 1454008"/>
              <a:gd name="connsiteY5" fmla="*/ 1454008 h 1454008"/>
              <a:gd name="connsiteX6" fmla="*/ 242340 w 1454008"/>
              <a:gd name="connsiteY6" fmla="*/ 1454008 h 1454008"/>
              <a:gd name="connsiteX7" fmla="*/ 0 w 1454008"/>
              <a:gd name="connsiteY7" fmla="*/ 1211668 h 1454008"/>
              <a:gd name="connsiteX8" fmla="*/ 0 w 1454008"/>
              <a:gd name="connsiteY8" fmla="*/ 242340 h 1454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4008" h="1454008">
                <a:moveTo>
                  <a:pt x="0" y="242340"/>
                </a:moveTo>
                <a:cubicBezTo>
                  <a:pt x="0" y="108499"/>
                  <a:pt x="108499" y="0"/>
                  <a:pt x="242340" y="0"/>
                </a:cubicBezTo>
                <a:lnTo>
                  <a:pt x="1211668" y="0"/>
                </a:lnTo>
                <a:cubicBezTo>
                  <a:pt x="1345509" y="0"/>
                  <a:pt x="1454008" y="108499"/>
                  <a:pt x="1454008" y="242340"/>
                </a:cubicBezTo>
                <a:lnTo>
                  <a:pt x="1454008" y="1211668"/>
                </a:lnTo>
                <a:cubicBezTo>
                  <a:pt x="1454008" y="1345509"/>
                  <a:pt x="1345509" y="1454008"/>
                  <a:pt x="1211668" y="1454008"/>
                </a:cubicBezTo>
                <a:lnTo>
                  <a:pt x="242340" y="1454008"/>
                </a:lnTo>
                <a:cubicBezTo>
                  <a:pt x="108499" y="1454008"/>
                  <a:pt x="0" y="1345509"/>
                  <a:pt x="0" y="1211668"/>
                </a:cubicBezTo>
                <a:lnTo>
                  <a:pt x="0" y="242340"/>
                </a:lnTo>
                <a:close/>
              </a:path>
            </a:pathLst>
          </a:custGeom>
          <a:gradFill rotWithShape="0">
            <a:gsLst>
              <a:gs pos="0">
                <a:schemeClr val="accent4">
                  <a:lumMod val="75000"/>
                </a:schemeClr>
              </a:gs>
              <a:gs pos="57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6200000" scaled="1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1939" tIns="131939" rIns="131939" bIns="13193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>
                <a:solidFill>
                  <a:schemeClr val="tx1"/>
                </a:solidFill>
                <a:latin typeface="Geologica Light"/>
                <a:cs typeface="Calibri Light" panose="020F0302020204030204" pitchFamily="34" charset="0"/>
              </a:rPr>
              <a:t>VALMENTAJA</a:t>
            </a:r>
          </a:p>
        </p:txBody>
      </p:sp>
      <p:sp>
        <p:nvSpPr>
          <p:cNvPr id="19" name="Rectangle: Rounded Corners 4">
            <a:extLst>
              <a:ext uri="{FF2B5EF4-FFF2-40B4-BE49-F238E27FC236}">
                <a16:creationId xmlns:a16="http://schemas.microsoft.com/office/drawing/2014/main" id="{09064FC6-3E2C-6C24-670E-EB6C35AC3296}"/>
              </a:ext>
            </a:extLst>
          </p:cNvPr>
          <p:cNvSpPr/>
          <p:nvPr/>
        </p:nvSpPr>
        <p:spPr>
          <a:xfrm>
            <a:off x="4313467" y="1532041"/>
            <a:ext cx="2922815" cy="4165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4800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Geologica Light"/>
                <a:cs typeface="Calibri Light" panose="020F0302020204030204" pitchFamily="34" charset="0"/>
              </a:rPr>
              <a:t>ASIANTUNTIJA</a:t>
            </a:r>
          </a:p>
        </p:txBody>
      </p:sp>
      <p:sp>
        <p:nvSpPr>
          <p:cNvPr id="20" name="Rectangle: Rounded Corners 5">
            <a:extLst>
              <a:ext uri="{FF2B5EF4-FFF2-40B4-BE49-F238E27FC236}">
                <a16:creationId xmlns:a16="http://schemas.microsoft.com/office/drawing/2014/main" id="{10ACCAD9-8B9D-4D71-58D3-08F5C93930E3}"/>
              </a:ext>
            </a:extLst>
          </p:cNvPr>
          <p:cNvSpPr/>
          <p:nvPr/>
        </p:nvSpPr>
        <p:spPr>
          <a:xfrm>
            <a:off x="4313467" y="5745491"/>
            <a:ext cx="2922815" cy="4165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4800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Geologica Light"/>
                <a:cs typeface="Calibri Light" panose="020F0302020204030204" pitchFamily="34" charset="0"/>
              </a:rPr>
              <a:t>KUMPPANI</a:t>
            </a:r>
          </a:p>
        </p:txBody>
      </p:sp>
      <p:sp>
        <p:nvSpPr>
          <p:cNvPr id="21" name="Rectangle: Rounded Corners 6">
            <a:extLst>
              <a:ext uri="{FF2B5EF4-FFF2-40B4-BE49-F238E27FC236}">
                <a16:creationId xmlns:a16="http://schemas.microsoft.com/office/drawing/2014/main" id="{7CA72C84-37AD-5B2A-45BD-72F24C460C0A}"/>
              </a:ext>
            </a:extLst>
          </p:cNvPr>
          <p:cNvSpPr/>
          <p:nvPr/>
        </p:nvSpPr>
        <p:spPr>
          <a:xfrm rot="5400000">
            <a:off x="6515103" y="3573114"/>
            <a:ext cx="2922815" cy="4165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4800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Geologica Light"/>
                <a:cs typeface="Calibri Light" panose="020F0302020204030204" pitchFamily="34" charset="0"/>
              </a:rPr>
              <a:t>YKSILÖ</a:t>
            </a:r>
          </a:p>
        </p:txBody>
      </p:sp>
      <p:sp>
        <p:nvSpPr>
          <p:cNvPr id="22" name="Rectangle: Rounded Corners 7">
            <a:extLst>
              <a:ext uri="{FF2B5EF4-FFF2-40B4-BE49-F238E27FC236}">
                <a16:creationId xmlns:a16="http://schemas.microsoft.com/office/drawing/2014/main" id="{50CAA8B0-5575-706F-CA7F-438E2F651B53}"/>
              </a:ext>
            </a:extLst>
          </p:cNvPr>
          <p:cNvSpPr/>
          <p:nvPr/>
        </p:nvSpPr>
        <p:spPr>
          <a:xfrm rot="16200000">
            <a:off x="2122718" y="3627881"/>
            <a:ext cx="2922815" cy="4165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4800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Geologica Light"/>
                <a:cs typeface="Calibri Light" panose="020F0302020204030204" pitchFamily="34" charset="0"/>
              </a:rPr>
              <a:t>YRITYS</a:t>
            </a:r>
          </a:p>
        </p:txBody>
      </p:sp>
      <p:sp>
        <p:nvSpPr>
          <p:cNvPr id="23" name="Päivämäärän paikkamerkki 3">
            <a:extLst>
              <a:ext uri="{FF2B5EF4-FFF2-40B4-BE49-F238E27FC236}">
                <a16:creationId xmlns:a16="http://schemas.microsoft.com/office/drawing/2014/main" id="{CA46DEA2-7122-110F-CEA1-D3B5D85310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4049" y="6224429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sz="1100" dirty="0">
                <a:latin typeface="Geologica Light"/>
              </a:rPr>
              <a:t>7.4.2026</a:t>
            </a:r>
          </a:p>
        </p:txBody>
      </p:sp>
    </p:spTree>
    <p:extLst>
      <p:ext uri="{BB962C8B-B14F-4D97-AF65-F5344CB8AC3E}">
        <p14:creationId xmlns:p14="http://schemas.microsoft.com/office/powerpoint/2010/main" val="3888659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A7E7B-2253-8502-3F3F-A0535CDF9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5923" y="92790"/>
            <a:ext cx="6479162" cy="1325563"/>
          </a:xfrm>
        </p:spPr>
        <p:txBody>
          <a:bodyPr/>
          <a:lstStyle/>
          <a:p>
            <a:r>
              <a:rPr lang="en-GB" dirty="0" err="1"/>
              <a:t>Kiinnostuitko</a:t>
            </a:r>
            <a:r>
              <a:rPr lang="en-GB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D7F30-39ED-CE4B-F629-E5DBE5609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9368" y="1253331"/>
            <a:ext cx="6732272" cy="5379904"/>
          </a:xfrm>
        </p:spPr>
        <p:txBody>
          <a:bodyPr/>
          <a:lstStyle/>
          <a:p>
            <a:pPr fontAlgn="t">
              <a:lnSpc>
                <a:spcPct val="100000"/>
              </a:lnSpc>
            </a:pPr>
            <a:r>
              <a:rPr lang="fi-FI" sz="2000" dirty="0">
                <a:latin typeface="Geologica Light"/>
              </a:rPr>
              <a:t>Yhteydenotto Suomen Yrityskummien verkkosivulta yrityskummit.fi -&gt; ”Hae yrityskummia”</a:t>
            </a:r>
          </a:p>
          <a:p>
            <a:pPr fontAlgn="t">
              <a:lnSpc>
                <a:spcPct val="100000"/>
              </a:lnSpc>
            </a:pPr>
            <a:r>
              <a:rPr lang="fi-FI" sz="2000" dirty="0">
                <a:latin typeface="Geologica Light"/>
              </a:rPr>
              <a:t>Kerro lomakkeella yrityksestäsi, sen kehittämistarpeista ja tulevaisuuden suunnitelmista. Kuvaile mahdolliset haasteet ja ongelmat.</a:t>
            </a:r>
          </a:p>
          <a:p>
            <a:pPr fontAlgn="t">
              <a:lnSpc>
                <a:spcPct val="100000"/>
              </a:lnSpc>
            </a:pPr>
            <a:r>
              <a:rPr lang="fi-FI" sz="2000" dirty="0">
                <a:latin typeface="Geologica Light"/>
              </a:rPr>
              <a:t>Ei sitoumuksia</a:t>
            </a:r>
          </a:p>
          <a:p>
            <a:pPr fontAlgn="t">
              <a:lnSpc>
                <a:spcPct val="100000"/>
              </a:lnSpc>
            </a:pPr>
            <a:r>
              <a:rPr lang="fi-FI" sz="2000" dirty="0">
                <a:latin typeface="Geologica Light"/>
              </a:rPr>
              <a:t>Lomake ohjautuu alueen yhteyshenkilölle joka ottaa yhteyttä</a:t>
            </a:r>
          </a:p>
          <a:p>
            <a:pPr fontAlgn="t">
              <a:lnSpc>
                <a:spcPct val="100000"/>
              </a:lnSpc>
            </a:pPr>
            <a:r>
              <a:rPr lang="fi-FI" sz="2000" dirty="0">
                <a:latin typeface="Geologica Light"/>
              </a:rPr>
              <a:t>Tapaamiset joustavasti yrityksen tarpeen mukaan</a:t>
            </a:r>
          </a:p>
          <a:p>
            <a:pPr fontAlgn="t">
              <a:lnSpc>
                <a:spcPct val="100000"/>
              </a:lnSpc>
            </a:pPr>
            <a:r>
              <a:rPr lang="fi-FI" sz="2000" dirty="0">
                <a:latin typeface="Geologica Light"/>
              </a:rPr>
              <a:t>Mentoroinnin alussa määritellään tavoite ja odotukset</a:t>
            </a:r>
          </a:p>
          <a:p>
            <a:pPr fontAlgn="t">
              <a:lnSpc>
                <a:spcPct val="100000"/>
              </a:lnSpc>
            </a:pPr>
            <a:r>
              <a:rPr lang="fi-FI" sz="2000" dirty="0">
                <a:latin typeface="Geologica Light"/>
              </a:rPr>
              <a:t>Voit aloittaa yhdellä puhelinkeskustelulla</a:t>
            </a:r>
          </a:p>
          <a:p>
            <a:pPr fontAlgn="t">
              <a:lnSpc>
                <a:spcPct val="100000"/>
              </a:lnSpc>
            </a:pPr>
            <a:r>
              <a:rPr lang="fi-FI" sz="2000" dirty="0">
                <a:latin typeface="Geologica Light"/>
              </a:rPr>
              <a:t>Yrityskummia voi vaihtaa</a:t>
            </a:r>
          </a:p>
          <a:p>
            <a:pPr fontAlgn="t">
              <a:lnSpc>
                <a:spcPct val="100000"/>
              </a:lnSpc>
            </a:pPr>
            <a:r>
              <a:rPr lang="fi-FI" sz="2000" dirty="0">
                <a:latin typeface="Geologica Light"/>
              </a:rPr>
              <a:t>Ei vaadi aikaa – säästää sitä</a:t>
            </a:r>
          </a:p>
          <a:p>
            <a:pPr fontAlgn="t">
              <a:lnSpc>
                <a:spcPct val="100000"/>
              </a:lnSpc>
            </a:pPr>
            <a:r>
              <a:rPr lang="fi-FI" sz="2000" dirty="0">
                <a:latin typeface="Geologica Light"/>
              </a:rPr>
              <a:t>Tapaamiset 1-2 h kestoltaan</a:t>
            </a:r>
          </a:p>
          <a:p>
            <a:pPr marL="0" indent="0" fontAlgn="t">
              <a:lnSpc>
                <a:spcPct val="100000"/>
              </a:lnSpc>
              <a:buNone/>
            </a:pPr>
            <a:endParaRPr lang="fi-FI" sz="2000" dirty="0">
              <a:latin typeface="Geologica Light"/>
            </a:endParaRPr>
          </a:p>
          <a:p>
            <a:pPr marL="0" indent="0" fontAlgn="t">
              <a:lnSpc>
                <a:spcPct val="100000"/>
              </a:lnSpc>
              <a:buNone/>
            </a:pPr>
            <a:endParaRPr lang="fi-FI" sz="2000" dirty="0">
              <a:latin typeface="Geologica Light"/>
            </a:endParaRPr>
          </a:p>
          <a:p>
            <a:pPr marL="0" indent="0" fontAlgn="t">
              <a:lnSpc>
                <a:spcPct val="100000"/>
              </a:lnSpc>
              <a:buNone/>
            </a:pPr>
            <a:endParaRPr lang="fi-FI" sz="2000" dirty="0">
              <a:latin typeface="Geologica Light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6C23024-F26D-7AF2-B7B8-681B497437F2}"/>
              </a:ext>
            </a:extLst>
          </p:cNvPr>
          <p:cNvSpPr txBox="1">
            <a:spLocks/>
          </p:cNvSpPr>
          <p:nvPr/>
        </p:nvSpPr>
        <p:spPr>
          <a:xfrm>
            <a:off x="323850" y="6238982"/>
            <a:ext cx="2260600" cy="2619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eologica Ligh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eologica Ligh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eologica ExtraLigh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Geologica ExtraLigh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Geologica Extra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100" dirty="0"/>
              <a:t>7.4.2026</a:t>
            </a:r>
          </a:p>
        </p:txBody>
      </p:sp>
    </p:spTree>
    <p:extLst>
      <p:ext uri="{BB962C8B-B14F-4D97-AF65-F5344CB8AC3E}">
        <p14:creationId xmlns:p14="http://schemas.microsoft.com/office/powerpoint/2010/main" val="1736694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390A361-0597-E7AE-62BB-CEC2EBCB3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59" y="451008"/>
            <a:ext cx="10038551" cy="1325563"/>
          </a:xfrm>
        </p:spPr>
        <p:txBody>
          <a:bodyPr/>
          <a:lstStyle/>
          <a:p>
            <a:r>
              <a:rPr lang="en-GB" dirty="0"/>
              <a:t>Webinaari: Miljoonat lupaavat laatua – mutta vain harva erottuu. Kumpi olet? </a:t>
            </a:r>
            <a:endParaRPr lang="en-US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4F2053B-8A04-771F-A2B3-FD44ADB777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0360" y="1934112"/>
            <a:ext cx="4134363" cy="4134363"/>
          </a:xfrm>
          <a:prstGeom prst="rect">
            <a:avLst/>
          </a:prstGeom>
          <a:noFill/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376F9025-362F-DB52-63A0-D1DD3149F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6119" y="1935729"/>
            <a:ext cx="4134363" cy="4351338"/>
          </a:xfrm>
        </p:spPr>
        <p:txBody>
          <a:bodyPr/>
          <a:lstStyle/>
          <a:p>
            <a:r>
              <a:rPr lang="fi-FI" sz="2000" b="1" dirty="0"/>
              <a:t>Tule keskiviikkona 22.4. klo 18-19 maksuttomaan webinaariin ja opi sanoittamaan kilpailuetusi niin, että asiakkaasi huomaavat sen.</a:t>
            </a:r>
            <a:endParaRPr lang="fi-FI" sz="2000" dirty="0"/>
          </a:p>
          <a:p>
            <a:r>
              <a:rPr lang="fi-FI" sz="2000" dirty="0"/>
              <a:t>Webinaarissa sukellamme kilpailuedun ytimeen: miten se syntyy, miten se sanoitetaan ja miten siitä tehdään yrityksesi tärkein voimavara niin myynnissä, markkinoinnissa kuin arjen toiminnassa.</a:t>
            </a:r>
          </a:p>
          <a:p>
            <a:r>
              <a:rPr lang="fi-FI" sz="2000" dirty="0"/>
              <a:t>👉 </a:t>
            </a:r>
            <a:r>
              <a:rPr lang="fi-FI" sz="2000" b="1" dirty="0"/>
              <a:t>Ilmoittaudu mukaan ja kirkasta yrityksesi todellinen kilpailuetu! yrityskummit.fi/webinaarit</a:t>
            </a:r>
            <a:endParaRPr lang="fi-FI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502ED2ED-A3DE-2C1E-A0C4-45271FC2D027}"/>
              </a:ext>
            </a:extLst>
          </p:cNvPr>
          <p:cNvSpPr txBox="1">
            <a:spLocks/>
          </p:cNvSpPr>
          <p:nvPr/>
        </p:nvSpPr>
        <p:spPr>
          <a:xfrm>
            <a:off x="344049" y="62244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Geologica Ligh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eologica Ligh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eologica ExtraLigh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Geologica ExtraLigh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Geologica Extra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GB" sz="1100" dirty="0">
                <a:latin typeface="Geologica Light"/>
              </a:rPr>
              <a:t>7.4.2026</a:t>
            </a:r>
          </a:p>
        </p:txBody>
      </p:sp>
    </p:spTree>
    <p:extLst>
      <p:ext uri="{BB962C8B-B14F-4D97-AF65-F5344CB8AC3E}">
        <p14:creationId xmlns:p14="http://schemas.microsoft.com/office/powerpoint/2010/main" val="224788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7F189-4EE9-C287-6A3A-BA517F81D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50" y="2875732"/>
            <a:ext cx="7227088" cy="1591493"/>
          </a:xfrm>
        </p:spPr>
        <p:txBody>
          <a:bodyPr/>
          <a:lstStyle/>
          <a:p>
            <a:r>
              <a:rPr lang="en-GB" dirty="0"/>
              <a:t>Kiitos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14F825-54B4-5307-C89C-DE3CDFD72C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850" y="4592037"/>
            <a:ext cx="7227087" cy="630620"/>
          </a:xfrm>
        </p:spPr>
        <p:txBody>
          <a:bodyPr/>
          <a:lstStyle/>
          <a:p>
            <a:r>
              <a:rPr lang="en-GB" dirty="0"/>
              <a:t>Minna Järvinen</a:t>
            </a:r>
          </a:p>
          <a:p>
            <a:r>
              <a:rPr lang="en-GB" dirty="0"/>
              <a:t>toiminnanjohtaja, Suomen Yrityskummit ry</a:t>
            </a:r>
          </a:p>
          <a:p>
            <a:r>
              <a:rPr lang="en-GB" dirty="0">
                <a:hlinkClick r:id="rId2"/>
              </a:rPr>
              <a:t>minna.jarvinen@yrityskummit.fi</a:t>
            </a:r>
            <a:endParaRPr lang="en-GB" dirty="0"/>
          </a:p>
          <a:p>
            <a:r>
              <a:rPr lang="en-GB" dirty="0"/>
              <a:t>www.yrityskummit.fi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F51570-100E-42CC-AD39-2D2B7BE61B39}"/>
              </a:ext>
            </a:extLst>
          </p:cNvPr>
          <p:cNvSpPr txBox="1">
            <a:spLocks/>
          </p:cNvSpPr>
          <p:nvPr/>
        </p:nvSpPr>
        <p:spPr>
          <a:xfrm>
            <a:off x="323850" y="6238982"/>
            <a:ext cx="2260600" cy="2619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eologica Ligh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eologica Ligh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eologica ExtraLigh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Geologica ExtraLigh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Geologica Extra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100" dirty="0"/>
              <a:t>7.4.2026</a:t>
            </a:r>
          </a:p>
        </p:txBody>
      </p:sp>
    </p:spTree>
    <p:extLst>
      <p:ext uri="{BB962C8B-B14F-4D97-AF65-F5344CB8AC3E}">
        <p14:creationId xmlns:p14="http://schemas.microsoft.com/office/powerpoint/2010/main" val="2798862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EAA06F-4E39-44AB-F18B-5E200F6CC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5198" y="2469229"/>
            <a:ext cx="7227088" cy="2817558"/>
          </a:xfrm>
        </p:spPr>
        <p:txBody>
          <a:bodyPr anchor="b">
            <a:normAutofit/>
          </a:bodyPr>
          <a:lstStyle/>
          <a:p>
            <a:r>
              <a:rPr lang="fi-FI" sz="3300" dirty="0"/>
              <a:t>Yrittäjän arjessa kasvu ei synny yksin – joskus kaikkein tärkeintä on se, että rinnalla kulkee joku, joka </a:t>
            </a:r>
            <a:br>
              <a:rPr lang="fi-FI" sz="3300" dirty="0"/>
            </a:br>
            <a:r>
              <a:rPr lang="fi-FI" sz="3300" dirty="0"/>
              <a:t>auttaa näkemään mahdollisuudet ja vauhdittamaan kasvua silloin kun </a:t>
            </a:r>
            <a:br>
              <a:rPr lang="fi-FI" sz="3300" dirty="0"/>
            </a:br>
            <a:r>
              <a:rPr lang="fi-FI" sz="3300" dirty="0"/>
              <a:t>oma aika ja energia eivät riitä.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1B2CB8D-62FA-D9AE-E693-21FFA12DA9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4049" y="6224429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sz="1100" dirty="0">
                <a:latin typeface="Geologica Light"/>
              </a:rPr>
              <a:t>7.4.2026</a:t>
            </a:r>
          </a:p>
        </p:txBody>
      </p:sp>
    </p:spTree>
    <p:extLst>
      <p:ext uri="{BB962C8B-B14F-4D97-AF65-F5344CB8AC3E}">
        <p14:creationId xmlns:p14="http://schemas.microsoft.com/office/powerpoint/2010/main" val="2772098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FD448-DD22-373D-46EC-64C7AA9C1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4884" y="397725"/>
            <a:ext cx="5539007" cy="1325563"/>
          </a:xfrm>
        </p:spPr>
        <p:txBody>
          <a:bodyPr/>
          <a:lstStyle/>
          <a:p>
            <a:r>
              <a:rPr lang="en-GB" dirty="0" err="1"/>
              <a:t>Mentoroinnin</a:t>
            </a:r>
            <a:r>
              <a:rPr lang="en-GB" dirty="0"/>
              <a:t> </a:t>
            </a:r>
            <a:r>
              <a:rPr lang="en-GB" dirty="0" err="1"/>
              <a:t>tulokset</a:t>
            </a:r>
            <a:r>
              <a:rPr lang="en-GB" dirty="0"/>
              <a:t> näkyvät numeroissa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2150F-5688-2D11-2B78-DCB34858A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4884" y="2175183"/>
            <a:ext cx="6047647" cy="1325563"/>
          </a:xfrm>
        </p:spPr>
        <p:txBody>
          <a:bodyPr/>
          <a:lstStyle/>
          <a:p>
            <a:pPr fontAlgn="t">
              <a:lnSpc>
                <a:spcPct val="100000"/>
              </a:lnSpc>
            </a:pPr>
            <a:r>
              <a:rPr lang="fi-FI" sz="2000" b="1" dirty="0">
                <a:latin typeface="Geologica Light"/>
              </a:rPr>
              <a:t>41 % yrityksistä lisäsi myyntiään</a:t>
            </a:r>
          </a:p>
          <a:p>
            <a:pPr fontAlgn="t">
              <a:lnSpc>
                <a:spcPct val="100000"/>
              </a:lnSpc>
            </a:pPr>
            <a:r>
              <a:rPr lang="fi-FI" sz="2000" dirty="0">
                <a:latin typeface="Geologica Light"/>
              </a:rPr>
              <a:t>Joka kolmas paransi kannattavuuttaan</a:t>
            </a:r>
          </a:p>
          <a:p>
            <a:pPr fontAlgn="t">
              <a:lnSpc>
                <a:spcPct val="100000"/>
              </a:lnSpc>
            </a:pPr>
            <a:r>
              <a:rPr lang="fi-FI" sz="2000" dirty="0">
                <a:latin typeface="Geologica Light"/>
              </a:rPr>
              <a:t>NPS 57 – korkea suositteluaste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C6F2CF-FF68-592E-008C-1391B610D1FE}"/>
              </a:ext>
            </a:extLst>
          </p:cNvPr>
          <p:cNvSpPr txBox="1">
            <a:spLocks/>
          </p:cNvSpPr>
          <p:nvPr/>
        </p:nvSpPr>
        <p:spPr>
          <a:xfrm>
            <a:off x="323850" y="6238982"/>
            <a:ext cx="2260600" cy="2619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eologica Ligh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eologica Ligh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eologica ExtraLigh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Geologica ExtraLigh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Geologica Extra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100" dirty="0"/>
              <a:t>7.4.2026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6DA2B82-7E9F-83FE-7ED2-569E5E605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388" y="4210633"/>
            <a:ext cx="1957693" cy="2509978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24727D97-7ED2-83DD-CD86-2EF91FD056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7635" y="4210633"/>
            <a:ext cx="1583148" cy="2509978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9DB7FE1C-9C01-2678-B715-B72E60EF1E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1950" y="4179229"/>
            <a:ext cx="2140581" cy="1892444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94DE1F18-78B4-B0F0-D7CE-B3F1D86DCC06}"/>
              </a:ext>
            </a:extLst>
          </p:cNvPr>
          <p:cNvSpPr txBox="1"/>
          <p:nvPr/>
        </p:nvSpPr>
        <p:spPr>
          <a:xfrm>
            <a:off x="9552814" y="3779119"/>
            <a:ext cx="1762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latin typeface="Geologica Light"/>
              </a:rPr>
              <a:t>Yrityskummien asiakastyytyväisyys NPS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51EC1ECA-879A-5C0B-A40F-83E271DE2FE9}"/>
              </a:ext>
            </a:extLst>
          </p:cNvPr>
          <p:cNvSpPr txBox="1"/>
          <p:nvPr/>
        </p:nvSpPr>
        <p:spPr>
          <a:xfrm>
            <a:off x="7390125" y="3779119"/>
            <a:ext cx="1957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latin typeface="Geologica Light"/>
              </a:rPr>
              <a:t>Viimeisen vuoden aikana </a:t>
            </a:r>
          </a:p>
          <a:p>
            <a:pPr algn="ctr"/>
            <a:r>
              <a:rPr lang="fi-FI" sz="1000" dirty="0">
                <a:latin typeface="Geologica Light"/>
              </a:rPr>
              <a:t>yritykseni kannattavuus on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F76FB4C6-2C71-8AA9-0ECE-A5C05AC408DD}"/>
              </a:ext>
            </a:extLst>
          </p:cNvPr>
          <p:cNvSpPr txBox="1"/>
          <p:nvPr/>
        </p:nvSpPr>
        <p:spPr>
          <a:xfrm>
            <a:off x="5433250" y="3779119"/>
            <a:ext cx="1762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latin typeface="Geologica Light"/>
              </a:rPr>
              <a:t>Viimeisen vuoden aikana yritykseni myynti on</a:t>
            </a:r>
          </a:p>
        </p:txBody>
      </p:sp>
    </p:spTree>
    <p:extLst>
      <p:ext uri="{BB962C8B-B14F-4D97-AF65-F5344CB8AC3E}">
        <p14:creationId xmlns:p14="http://schemas.microsoft.com/office/powerpoint/2010/main" val="2867893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8D576-7586-7C31-CCAB-9913A292D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Mitä tarjoamme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7D531-C8B1-8443-13EC-6FD01D087C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45268" y="1418350"/>
            <a:ext cx="5051382" cy="3886739"/>
          </a:xfrm>
        </p:spPr>
        <p:txBody>
          <a:bodyPr/>
          <a:lstStyle/>
          <a:p>
            <a:pPr fontAlgn="t">
              <a:lnSpc>
                <a:spcPct val="100000"/>
              </a:lnSpc>
            </a:pPr>
            <a:r>
              <a:rPr lang="fi-FI" sz="2400" b="0" dirty="0">
                <a:latin typeface="Geologica Light"/>
              </a:rPr>
              <a:t>” Yrityskummi auttoi hahmottamaan liiketoiminnan kokonaisuutta ja keskeisiä lähtökohtia,                                    mikä oli korvaamatonta. </a:t>
            </a:r>
          </a:p>
          <a:p>
            <a:pPr fontAlgn="t">
              <a:lnSpc>
                <a:spcPct val="100000"/>
              </a:lnSpc>
            </a:pPr>
            <a:r>
              <a:rPr lang="fi-FI" sz="2400" b="0" dirty="0">
                <a:latin typeface="Geologica Light"/>
              </a:rPr>
              <a:t>Hänen neuvojensa ja tukensa              	ansiosta olen voinut  kehittää 		    yritystoimintaani     	    		    systemaattisemmin ja 	                     luottavaisemmin                                     	                     askelin.”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D5FA6B-9D17-3034-7EA2-E1A0D4D20D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0359" y="2412459"/>
            <a:ext cx="5993765" cy="3764503"/>
          </a:xfrm>
        </p:spPr>
        <p:txBody>
          <a:bodyPr/>
          <a:lstStyle/>
          <a:p>
            <a:pPr fontAlgn="t">
              <a:lnSpc>
                <a:spcPct val="100000"/>
              </a:lnSpc>
            </a:pPr>
            <a:r>
              <a:rPr lang="fi-FI" sz="2000" dirty="0">
                <a:latin typeface="Geologica Light"/>
              </a:rPr>
              <a:t>Yli </a:t>
            </a:r>
            <a:r>
              <a:rPr lang="fi-FI" sz="2000" b="1" dirty="0">
                <a:latin typeface="Geologica Light"/>
              </a:rPr>
              <a:t>1000 mikro- ja pk‑yritystä</a:t>
            </a:r>
            <a:r>
              <a:rPr lang="fi-FI" sz="2000" dirty="0">
                <a:latin typeface="Geologica Light"/>
              </a:rPr>
              <a:t> saa tukea yrityskummien mentoroinnista vuosittain</a:t>
            </a:r>
          </a:p>
          <a:p>
            <a:pPr fontAlgn="t">
              <a:lnSpc>
                <a:spcPct val="100000"/>
              </a:lnSpc>
            </a:pPr>
            <a:r>
              <a:rPr lang="fi-FI" sz="2000" dirty="0">
                <a:latin typeface="Geologica Light"/>
              </a:rPr>
              <a:t>Käytännönläheinen, helposti saatava tuki</a:t>
            </a:r>
          </a:p>
          <a:p>
            <a:pPr fontAlgn="t">
              <a:lnSpc>
                <a:spcPct val="100000"/>
              </a:lnSpc>
            </a:pPr>
            <a:r>
              <a:rPr lang="fi-FI" sz="2000" dirty="0">
                <a:latin typeface="Geologica Light"/>
              </a:rPr>
              <a:t>Toiminta kattaa koko maan</a:t>
            </a:r>
          </a:p>
          <a:p>
            <a:pPr fontAlgn="t">
              <a:lnSpc>
                <a:spcPct val="100000"/>
              </a:lnSpc>
            </a:pPr>
            <a:r>
              <a:rPr lang="fi-FI" sz="2000" dirty="0">
                <a:latin typeface="Geologica Light"/>
              </a:rPr>
              <a:t>Eettiset toimintasäännöt</a:t>
            </a:r>
          </a:p>
          <a:p>
            <a:pPr fontAlgn="t">
              <a:lnSpc>
                <a:spcPct val="100000"/>
              </a:lnSpc>
            </a:pPr>
            <a:r>
              <a:rPr lang="fi-FI" sz="2000" dirty="0">
                <a:latin typeface="Geologica Light"/>
              </a:rPr>
              <a:t>Yrittäjä tekee päätökset</a:t>
            </a:r>
          </a:p>
          <a:p>
            <a:pPr fontAlgn="t">
              <a:lnSpc>
                <a:spcPct val="100000"/>
              </a:lnSpc>
            </a:pPr>
            <a:r>
              <a:rPr lang="fi-FI" sz="2000" dirty="0">
                <a:latin typeface="Geologica Light"/>
              </a:rPr>
              <a:t>Yrityskummi ei myy mitään</a:t>
            </a:r>
          </a:p>
          <a:p>
            <a:pPr fontAlgn="t">
              <a:lnSpc>
                <a:spcPct val="100000"/>
              </a:lnSpc>
            </a:pPr>
            <a:r>
              <a:rPr lang="fi-FI" sz="2000" dirty="0">
                <a:latin typeface="Geologica Light"/>
              </a:rPr>
              <a:t>Toiminta on maksutonta</a:t>
            </a:r>
          </a:p>
          <a:p>
            <a:pPr marL="0" indent="0" fontAlgn="t">
              <a:lnSpc>
                <a:spcPct val="100000"/>
              </a:lnSpc>
              <a:buNone/>
            </a:pPr>
            <a:endParaRPr lang="fi-FI" sz="2000" dirty="0">
              <a:latin typeface="Geologica Light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C81D8DD-83C3-E765-CA37-7A395D17C83A}"/>
              </a:ext>
            </a:extLst>
          </p:cNvPr>
          <p:cNvSpPr txBox="1">
            <a:spLocks/>
          </p:cNvSpPr>
          <p:nvPr/>
        </p:nvSpPr>
        <p:spPr>
          <a:xfrm>
            <a:off x="323850" y="6238982"/>
            <a:ext cx="2260600" cy="2619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eologica Ligh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eologica Ligh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eologica ExtraLigh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Geologica ExtraLigh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Geologica Extra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100" dirty="0"/>
              <a:t>7.4.2026</a:t>
            </a:r>
          </a:p>
        </p:txBody>
      </p:sp>
    </p:spTree>
    <p:extLst>
      <p:ext uri="{BB962C8B-B14F-4D97-AF65-F5344CB8AC3E}">
        <p14:creationId xmlns:p14="http://schemas.microsoft.com/office/powerpoint/2010/main" val="3908050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757866-C4BD-4B6D-904D-92311F0B3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9500" y="755569"/>
            <a:ext cx="4807220" cy="1325563"/>
          </a:xfrm>
        </p:spPr>
        <p:txBody>
          <a:bodyPr/>
          <a:lstStyle/>
          <a:p>
            <a:r>
              <a:rPr lang="fi-FI" dirty="0"/>
              <a:t>Ulkopuolinen näkökulma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D2FE520-AC2E-140D-4A77-C6ADAA0A69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89236" y="2412459"/>
            <a:ext cx="4196026" cy="2684834"/>
          </a:xfrm>
        </p:spPr>
        <p:txBody>
          <a:bodyPr/>
          <a:lstStyle/>
          <a:p>
            <a:r>
              <a:rPr lang="fi-FI" sz="4000" dirty="0"/>
              <a:t>”Auttaa pysähtymään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88DCF29-070D-CCC4-5067-369684CBAE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9500" y="2412459"/>
            <a:ext cx="4196026" cy="3764503"/>
          </a:xfrm>
        </p:spPr>
        <p:txBody>
          <a:bodyPr/>
          <a:lstStyle/>
          <a:p>
            <a:pPr marL="0" indent="0">
              <a:buNone/>
            </a:pPr>
            <a:r>
              <a:rPr lang="fi-FI" sz="2800" dirty="0"/>
              <a:t>Yrityskummin kanssa käydyt keskustelut ovat auttaneet tarkastelemaan omaa toimintaa ulkopuolisin silmin.</a:t>
            </a:r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72D7EC7C-931F-E83C-D818-FD7A7C2D24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4049" y="6224429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sz="1100" dirty="0">
                <a:latin typeface="Geologica Light"/>
              </a:rPr>
              <a:t>7.4.2026</a:t>
            </a:r>
          </a:p>
        </p:txBody>
      </p:sp>
    </p:spTree>
    <p:extLst>
      <p:ext uri="{BB962C8B-B14F-4D97-AF65-F5344CB8AC3E}">
        <p14:creationId xmlns:p14="http://schemas.microsoft.com/office/powerpoint/2010/main" val="2633152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621520-0968-A0B8-D6B7-6844DB032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Selkeyttä päätöksiin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86FB3EA-C57F-AF8A-055F-8E0AE7AA02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2076" y="1708879"/>
            <a:ext cx="3696711" cy="2684834"/>
          </a:xfrm>
        </p:spPr>
        <p:txBody>
          <a:bodyPr/>
          <a:lstStyle/>
          <a:p>
            <a:r>
              <a:rPr lang="fi-FI" sz="4000" dirty="0"/>
              <a:t>”Pystyy keskittymään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FCE6CB4-B29F-2D50-2E21-782B5E5354A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800" dirty="0"/>
              <a:t>Yrityskummin kanssa keskusteltaessa on selkeytynyt mihin kannattaa kasvaa ja mihin ei – ja mihin keskittää aikaa, rahaa ja resursseja.</a:t>
            </a:r>
          </a:p>
          <a:p>
            <a:pPr marL="0" indent="0">
              <a:buNone/>
            </a:pPr>
            <a:endParaRPr lang="fi-FI" sz="2800" dirty="0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FD03A209-D8E3-7893-B48D-ABB0C31C0C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4049" y="6224429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sz="1100" dirty="0">
                <a:latin typeface="Geologica Light"/>
              </a:rPr>
              <a:t>7.4.2026</a:t>
            </a:r>
          </a:p>
        </p:txBody>
      </p:sp>
    </p:spTree>
    <p:extLst>
      <p:ext uri="{BB962C8B-B14F-4D97-AF65-F5344CB8AC3E}">
        <p14:creationId xmlns:p14="http://schemas.microsoft.com/office/powerpoint/2010/main" val="2497476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E9ECA2-20D1-0536-56ED-553A0D7BB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5456" y="755569"/>
            <a:ext cx="4381264" cy="1325563"/>
          </a:xfrm>
        </p:spPr>
        <p:txBody>
          <a:bodyPr/>
          <a:lstStyle/>
          <a:p>
            <a:r>
              <a:rPr lang="fi-FI" dirty="0"/>
              <a:t>Kuorman purkaminen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074AE55-4AF4-15FB-AA8B-2F4FF51CEF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10242" y="2507530"/>
            <a:ext cx="4196026" cy="2977703"/>
          </a:xfrm>
        </p:spPr>
        <p:txBody>
          <a:bodyPr/>
          <a:lstStyle/>
          <a:p>
            <a:r>
              <a:rPr lang="fi-FI" sz="4000" dirty="0"/>
              <a:t>”Jaksaminen paranee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C65A5F6-11BE-BB6F-A751-F1A189EA9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75456" y="2412459"/>
            <a:ext cx="4006391" cy="3764503"/>
          </a:xfrm>
        </p:spPr>
        <p:txBody>
          <a:bodyPr/>
          <a:lstStyle/>
          <a:p>
            <a:pPr marL="0" indent="0">
              <a:buNone/>
            </a:pPr>
            <a:r>
              <a:rPr lang="fi-FI" sz="2800" dirty="0"/>
              <a:t>Yrityskummin kanssa pystyy sanallistamaan murheet ennen kuin karkaavat kriisiksi.</a:t>
            </a:r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C89EFA91-A4B3-EDA0-1DFC-C67CA5C3AB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4049" y="6224429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sz="1100" dirty="0">
                <a:latin typeface="Geologica Light"/>
              </a:rPr>
              <a:t>7.4.2026</a:t>
            </a:r>
          </a:p>
        </p:txBody>
      </p:sp>
    </p:spTree>
    <p:extLst>
      <p:ext uri="{BB962C8B-B14F-4D97-AF65-F5344CB8AC3E}">
        <p14:creationId xmlns:p14="http://schemas.microsoft.com/office/powerpoint/2010/main" val="2758184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54082-D1F7-B0D5-ACC3-5165AFF9E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3A7C1F-E07F-8648-4286-7C3D1AAAE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Turvaverkko päätöksentekoon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C398141-99CD-FFA7-5DC8-193732EB2D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2076" y="1708879"/>
            <a:ext cx="3696711" cy="2684834"/>
          </a:xfrm>
        </p:spPr>
        <p:txBody>
          <a:bodyPr/>
          <a:lstStyle/>
          <a:p>
            <a:r>
              <a:rPr lang="fi-FI" sz="4000" dirty="0"/>
              <a:t>”On hyvä olla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88035C0-F8E9-9306-DE32-AFE29195B3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0361" y="2412459"/>
            <a:ext cx="4439030" cy="3764503"/>
          </a:xfrm>
        </p:spPr>
        <p:txBody>
          <a:bodyPr/>
          <a:lstStyle/>
          <a:p>
            <a:pPr marL="0" indent="0">
              <a:buNone/>
            </a:pPr>
            <a:r>
              <a:rPr lang="fi-FI" sz="2800" dirty="0"/>
              <a:t>Yrityskummin puoleen voi aina  kääntyä ja keskusteltaessa syntyy parempia ratkaisuja kuin yksin pohtimalla.</a:t>
            </a:r>
          </a:p>
          <a:p>
            <a:pPr marL="0" indent="0">
              <a:buNone/>
            </a:pPr>
            <a:endParaRPr lang="fi-FI" sz="2800" dirty="0"/>
          </a:p>
          <a:p>
            <a:pPr marL="0" indent="0">
              <a:buNone/>
            </a:pPr>
            <a:endParaRPr lang="fi-FI" sz="2800" dirty="0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A6D9896C-FF8C-0FDA-6C75-29A22AAB8C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4049" y="6224429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sz="1100" dirty="0">
                <a:latin typeface="Geologica Light"/>
              </a:rPr>
              <a:t>7.4.2026</a:t>
            </a:r>
          </a:p>
        </p:txBody>
      </p:sp>
    </p:spTree>
    <p:extLst>
      <p:ext uri="{BB962C8B-B14F-4D97-AF65-F5344CB8AC3E}">
        <p14:creationId xmlns:p14="http://schemas.microsoft.com/office/powerpoint/2010/main" val="555379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91F11B-9417-4CFD-9107-22BDE01D0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619" y="837507"/>
            <a:ext cx="4044899" cy="1325563"/>
          </a:xfrm>
        </p:spPr>
        <p:txBody>
          <a:bodyPr/>
          <a:lstStyle/>
          <a:p>
            <a:r>
              <a:rPr lang="fi-FI" dirty="0"/>
              <a:t>Liiketoiminnan kehittyminen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FB6C3D-7359-E407-7C75-4644FE6A9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4619" y="2375712"/>
            <a:ext cx="4205888" cy="3848717"/>
          </a:xfrm>
        </p:spPr>
        <p:txBody>
          <a:bodyPr/>
          <a:lstStyle/>
          <a:p>
            <a:pPr marL="0" indent="0">
              <a:buNone/>
            </a:pPr>
            <a:r>
              <a:rPr lang="fi-FI" sz="2800" dirty="0"/>
              <a:t>Mentorointi on tuonut varmuutta asiakastilanteiden hallintaan, hinnoitteluun ja yrityksen kehittämiseen.</a:t>
            </a:r>
          </a:p>
        </p:txBody>
      </p:sp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677AD7D4-E88B-40CF-BB9B-EB0DF25B36E6}"/>
              </a:ext>
            </a:extLst>
          </p:cNvPr>
          <p:cNvSpPr txBox="1">
            <a:spLocks/>
          </p:cNvSpPr>
          <p:nvPr/>
        </p:nvSpPr>
        <p:spPr>
          <a:xfrm>
            <a:off x="640444" y="2832373"/>
            <a:ext cx="3017156" cy="26848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Geologica Ligh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eologica Ligh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eologica ExtraLigh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Geologica ExtraLigh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Geologica Extra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Geologica SemiBold"/>
              </a:rPr>
              <a:t>”Varmuutta tekemiseen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7419EBB2-7704-9268-F890-60C1C9B26E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4049" y="6224429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sz="1100" dirty="0">
                <a:latin typeface="Geologica Light"/>
              </a:rPr>
              <a:t>7.4.2026</a:t>
            </a:r>
          </a:p>
        </p:txBody>
      </p:sp>
    </p:spTree>
    <p:extLst>
      <p:ext uri="{BB962C8B-B14F-4D97-AF65-F5344CB8AC3E}">
        <p14:creationId xmlns:p14="http://schemas.microsoft.com/office/powerpoint/2010/main" val="480617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Yrityskummit">
      <a:dk1>
        <a:srgbClr val="0C0C11"/>
      </a:dk1>
      <a:lt1>
        <a:srgbClr val="F8F8EF"/>
      </a:lt1>
      <a:dk2>
        <a:srgbClr val="475E30"/>
      </a:dk2>
      <a:lt2>
        <a:srgbClr val="D3DBCA"/>
      </a:lt2>
      <a:accent1>
        <a:srgbClr val="E6BB22"/>
      </a:accent1>
      <a:accent2>
        <a:srgbClr val="F6F899"/>
      </a:accent2>
      <a:accent3>
        <a:srgbClr val="D3DBC9"/>
      </a:accent3>
      <a:accent4>
        <a:srgbClr val="F8F7EF"/>
      </a:accent4>
      <a:accent5>
        <a:srgbClr val="ED8643"/>
      </a:accent5>
      <a:accent6>
        <a:srgbClr val="475E2F"/>
      </a:accent6>
      <a:hlink>
        <a:srgbClr val="475E30"/>
      </a:hlink>
      <a:folHlink>
        <a:srgbClr val="0C0C11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BC11B2746C8DD49961AA1534D3CB3E7" ma:contentTypeVersion="17" ma:contentTypeDescription="Luo uusi asiakirja." ma:contentTypeScope="" ma:versionID="1d029d55b56558c5efef5eaf25076363">
  <xsd:schema xmlns:xsd="http://www.w3.org/2001/XMLSchema" xmlns:xs="http://www.w3.org/2001/XMLSchema" xmlns:p="http://schemas.microsoft.com/office/2006/metadata/properties" xmlns:ns2="186b35a1-3d5c-46e8-8107-c767d1292f4f" xmlns:ns3="c138b1a0-2a6a-48aa-86e2-15b4fb070c01" targetNamespace="http://schemas.microsoft.com/office/2006/metadata/properties" ma:root="true" ma:fieldsID="6817848f979378996c16c20645473509" ns2:_="" ns3:_="">
    <xsd:import namespace="186b35a1-3d5c-46e8-8107-c767d1292f4f"/>
    <xsd:import namespace="c138b1a0-2a6a-48aa-86e2-15b4fb070c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6b35a1-3d5c-46e8-8107-c767d1292f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Kuvien tunnisteet" ma:readOnly="false" ma:fieldId="{5cf76f15-5ced-4ddc-b409-7134ff3c332f}" ma:taxonomyMulti="true" ma:sspId="21acc447-5034-492b-83a8-d95be6f4de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38b1a0-2a6a-48aa-86e2-15b4fb070c0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efde72c-bfb3-4498-916e-8bb384e2d1ee}" ma:internalName="TaxCatchAll" ma:showField="CatchAllData" ma:web="c138b1a0-2a6a-48aa-86e2-15b4fb070c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138b1a0-2a6a-48aa-86e2-15b4fb070c01">
      <UserInfo>
        <DisplayName/>
        <AccountId xsi:nil="true"/>
        <AccountType/>
      </UserInfo>
    </SharedWithUsers>
    <lcf76f155ced4ddcb4097134ff3c332f xmlns="186b35a1-3d5c-46e8-8107-c767d1292f4f">
      <Terms xmlns="http://schemas.microsoft.com/office/infopath/2007/PartnerControls"/>
    </lcf76f155ced4ddcb4097134ff3c332f>
    <TaxCatchAll xmlns="c138b1a0-2a6a-48aa-86e2-15b4fb070c01" xsi:nil="true"/>
  </documentManagement>
</p:properties>
</file>

<file path=customXml/itemProps1.xml><?xml version="1.0" encoding="utf-8"?>
<ds:datastoreItem xmlns:ds="http://schemas.openxmlformats.org/officeDocument/2006/customXml" ds:itemID="{A71AC21A-0D0D-4A77-A799-8D2FBC46F735}"/>
</file>

<file path=customXml/itemProps2.xml><?xml version="1.0" encoding="utf-8"?>
<ds:datastoreItem xmlns:ds="http://schemas.openxmlformats.org/officeDocument/2006/customXml" ds:itemID="{E989A079-9743-4C83-A5AA-6827E3D0EF87}"/>
</file>

<file path=customXml/itemProps3.xml><?xml version="1.0" encoding="utf-8"?>
<ds:datastoreItem xmlns:ds="http://schemas.openxmlformats.org/officeDocument/2006/customXml" ds:itemID="{E28554FA-D221-4792-A2C3-3E3B112682D6}"/>
</file>

<file path=docProps/app.xml><?xml version="1.0" encoding="utf-8"?>
<Properties xmlns="http://schemas.openxmlformats.org/officeDocument/2006/extended-properties" xmlns:vt="http://schemas.openxmlformats.org/officeDocument/2006/docPropsVTypes">
  <TotalTime>1728</TotalTime>
  <Words>593</Words>
  <Application>Microsoft Office PowerPoint</Application>
  <PresentationFormat>Laajakuva</PresentationFormat>
  <Paragraphs>127</Paragraphs>
  <Slides>17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7" baseType="lpstr">
      <vt:lpstr>Aptos</vt:lpstr>
      <vt:lpstr>Arial</vt:lpstr>
      <vt:lpstr>Calibri</vt:lpstr>
      <vt:lpstr>Calibri Light</vt:lpstr>
      <vt:lpstr>Geologica ExtraBold</vt:lpstr>
      <vt:lpstr>Geologica ExtraLight</vt:lpstr>
      <vt:lpstr>Geologica Light</vt:lpstr>
      <vt:lpstr>Geologica SemiBold</vt:lpstr>
      <vt:lpstr>Neue Haas Grotesk Text Pro</vt:lpstr>
      <vt:lpstr>Office Theme</vt:lpstr>
      <vt:lpstr>Yrityskummi – Yrityksesi kasvun tukena </vt:lpstr>
      <vt:lpstr>Yrittäjän arjessa kasvu ei synny yksin – joskus kaikkein tärkeintä on se, että rinnalla kulkee joku, joka  auttaa näkemään mahdollisuudet ja vauhdittamaan kasvua silloin kun  oma aika ja energia eivät riitä.</vt:lpstr>
      <vt:lpstr>Mentoroinnin tulokset näkyvät numeroissa</vt:lpstr>
      <vt:lpstr>Mitä tarjoamme</vt:lpstr>
      <vt:lpstr>Ulkopuolinen näkökulma</vt:lpstr>
      <vt:lpstr>Selkeyttä päätöksiin</vt:lpstr>
      <vt:lpstr>Kuorman purkaminen</vt:lpstr>
      <vt:lpstr>Turvaverkko päätöksentekoon</vt:lpstr>
      <vt:lpstr>Liiketoiminnan kehittyminen </vt:lpstr>
      <vt:lpstr>Hyödyt yrittäjille</vt:lpstr>
      <vt:lpstr>Millaista arvoa mentorointi voisi tuoda kalastusalalle</vt:lpstr>
      <vt:lpstr>Miksi tämä on tärkeää juuri nyt?</vt:lpstr>
      <vt:lpstr>Yrityskummit </vt:lpstr>
      <vt:lpstr>Mikä on yrityskummin rooli?</vt:lpstr>
      <vt:lpstr>Kiinnostuitko?</vt:lpstr>
      <vt:lpstr>Webinaari: Miljoonat lupaavat laatua – mutta vain harva erottuu. Kumpi olet? </vt:lpstr>
      <vt:lpstr>Kiitos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Saana Vainio</dc:creator>
  <cp:lastModifiedBy>Minna Järvinen</cp:lastModifiedBy>
  <cp:revision>58</cp:revision>
  <dcterms:created xsi:type="dcterms:W3CDTF">2025-10-13T05:20:53Z</dcterms:created>
  <dcterms:modified xsi:type="dcterms:W3CDTF">2026-03-27T12:58:13Z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790400</vt:r8>
  </property>
  <property fmtid="{D5CDD505-2E9C-101B-9397-08002B2CF9AE}" pid="3" name="ContentTypeId">
    <vt:lpwstr>0x0101004BC11B2746C8DD49961AA1534D3CB3E7</vt:lpwstr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